
<file path=[Content_Types].xml><?xml version="1.0" encoding="utf-8"?>
<Types xmlns="http://schemas.openxmlformats.org/package/2006/content-types">
  <Default Extension="jpeg" ContentType="image/jpe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8" r:id="rId5"/>
    <p:sldId id="259" r:id="rId6"/>
    <p:sldId id="257"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4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926"/>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6" Type="http://schemas.openxmlformats.org/officeDocument/2006/relationships/tableStyles" Target="tableStyles.xml"/><Relationship Id="rId165" Type="http://schemas.openxmlformats.org/officeDocument/2006/relationships/viewProps" Target="viewProps.xml"/><Relationship Id="rId164" Type="http://schemas.openxmlformats.org/officeDocument/2006/relationships/presProps" Target="presProps.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4" Type="http://schemas.openxmlformats.org/officeDocument/2006/relationships/hyperlink" Target="https://docs.microsoft.com/ko-kr/azure/machine-learning/studio/algorithm-choice" TargetMode="External"/><Relationship Id="rId3" Type="http://schemas.openxmlformats.org/officeDocument/2006/relationships/hyperlink" Target="https://www.youtube.com/watch?v=fxcUSySfO00" TargetMode="External"/><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4" Type="http://schemas.openxmlformats.org/officeDocument/2006/relationships/hyperlink" Target="https://docs.microsoft.com/ko-kr/azure/machine-learning/studio/algorithm-choice" TargetMode="External"/><Relationship Id="rId3" Type="http://schemas.openxmlformats.org/officeDocument/2006/relationships/hyperlink" Target="https://www.youtube.com/watch?v=fxcUSySfO00" TargetMode="External"/><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2018.09.21 23차 강의후기  -----------------------------------------------</a:t>
            </a:r>
            <a:endParaRPr lang="en-US"/>
          </a:p>
          <a:p>
            <a:pPr marL="0" lvl="0" indent="0" algn="l" rtl="0">
              <a:spcBef>
                <a:spcPts val="0"/>
              </a:spcBef>
              <a:spcAft>
                <a:spcPts val="0"/>
              </a:spcAft>
              <a:buNone/>
            </a:pPr>
            <a:r>
              <a:rPr lang="en-US"/>
              <a:t>내용을 중간에 따라가다가 헤매이면 어려워서 곤란해하는 경우가 발행</a:t>
            </a:r>
            <a:endParaRPr lang="en-US"/>
          </a:p>
          <a:p>
            <a:pPr marL="0" lvl="0" indent="0" algn="l" rtl="0">
              <a:spcBef>
                <a:spcPts val="0"/>
              </a:spcBef>
              <a:spcAft>
                <a:spcPts val="0"/>
              </a:spcAft>
              <a:buNone/>
            </a:pPr>
          </a:p>
          <a:p>
            <a:pPr marL="0" lvl="0" indent="0" algn="l" rtl="0">
              <a:spcBef>
                <a:spcPts val="0"/>
              </a:spcBef>
              <a:spcAft>
                <a:spcPts val="0"/>
              </a:spcAft>
              <a:buNone/>
            </a:pPr>
            <a:r>
              <a:rPr lang="en-US"/>
              <a:t>8차 개념과 개념들 사이에 시작할때..</a:t>
            </a:r>
            <a:endParaRPr lang="en-US"/>
          </a:p>
          <a:p>
            <a:pPr marL="0" lvl="0" indent="0" algn="l" rtl="0">
              <a:spcBef>
                <a:spcPts val="0"/>
              </a:spcBef>
              <a:spcAft>
                <a:spcPts val="0"/>
              </a:spcAft>
              <a:buNone/>
            </a:pPr>
            <a:r>
              <a:rPr lang="en-US"/>
              <a:t>앞의 개념들의 내용과 다음 개념의 필요성을 구체화 하기</a:t>
            </a:r>
            <a:endParaRPr lang="en-US"/>
          </a:p>
          <a:p>
            <a:pPr marL="0" lvl="0" indent="0" algn="l" rtl="0">
              <a:spcBef>
                <a:spcPts val="0"/>
              </a:spcBef>
              <a:spcAft>
                <a:spcPts val="0"/>
              </a:spcAft>
              <a:buNone/>
            </a:pPr>
          </a:p>
          <a:p>
            <a:pPr marL="0" lvl="0" indent="0" algn="l" rtl="0">
              <a:spcBef>
                <a:spcPts val="0"/>
              </a:spcBef>
              <a:spcAft>
                <a:spcPts val="0"/>
              </a:spcAft>
              <a:buNone/>
            </a:pPr>
            <a:r>
              <a:rPr lang="en-US"/>
              <a:t>지금까지는 내용 날것 그대로 설명을 하는 바람에 어려워함</a:t>
            </a:r>
            <a:endParaRPr lang="en-US"/>
          </a:p>
          <a:p>
            <a:pPr marL="0" lvl="0" indent="0" algn="l" rtl="0">
              <a:spcBef>
                <a:spcPts val="0"/>
              </a:spcBef>
              <a:spcAft>
                <a:spcPts val="0"/>
              </a:spcAft>
              <a:buNone/>
            </a:pPr>
            <a:r>
              <a:rPr lang="en-US"/>
              <a:t>보다 MSG를 많이 가미해서 도입부와 마무리에 추가를 해서</a:t>
            </a:r>
            <a:endParaRPr lang="en-US"/>
          </a:p>
          <a:p>
            <a:pPr marL="0" lvl="0" indent="0" algn="l" rtl="0">
              <a:spcBef>
                <a:spcPts val="0"/>
              </a:spcBef>
              <a:spcAft>
                <a:spcPts val="0"/>
              </a:spcAft>
              <a:buNone/>
            </a:pPr>
            <a:r>
              <a:rPr lang="en-US"/>
              <a:t>보다 다양한 체험을 통해서 가깝게 개념을 접근 가능하도록 </a:t>
            </a:r>
            <a:endParaRPr lang="en-US"/>
          </a:p>
          <a:p>
            <a:pPr marL="0" lvl="0" indent="0" algn="l" rtl="0">
              <a:spcBef>
                <a:spcPts val="0"/>
              </a:spcBef>
              <a:spcAft>
                <a:spcPts val="0"/>
              </a:spcAft>
              <a:buNone/>
            </a:pPr>
            <a:r>
              <a:rPr lang="en-US"/>
              <a:t>중간 중간 양념을 추가할 필요가 있음</a:t>
            </a:r>
            <a:endParaRPr lang="en-US"/>
          </a:p>
          <a:p>
            <a:pPr marL="0" lvl="0" indent="0" algn="l" rtl="0">
              <a:spcBef>
                <a:spcPts val="0"/>
              </a:spcBef>
              <a:spcAft>
                <a:spcPts val="0"/>
              </a:spcAft>
              <a:buNone/>
            </a:pPr>
          </a:p>
          <a:p>
            <a:pPr marL="0" lvl="0" indent="0" algn="l" rtl="0">
              <a:spcBef>
                <a:spcPts val="0"/>
              </a:spcBef>
              <a:spcAft>
                <a:spcPts val="0"/>
              </a:spcAft>
              <a:buNone/>
            </a:pPr>
            <a:r>
              <a:rPr lang="en-US"/>
              <a:t>2018.10.2 24차 진행전 내용  -------------------------------------------</a:t>
            </a:r>
            <a:endParaRPr lang="en-US"/>
          </a:p>
          <a:p>
            <a:pPr marL="0" lvl="0" indent="0" algn="l" rtl="0">
              <a:spcBef>
                <a:spcPts val="0"/>
              </a:spcBef>
              <a:spcAft>
                <a:spcPts val="0"/>
              </a:spcAft>
              <a:buNone/>
            </a:pPr>
            <a:r>
              <a:rPr lang="en-US"/>
              <a:t>양념으로 추가한 내용이 얼마나 시간을 소요하는지 측정할 것</a:t>
            </a:r>
            <a:endParaRPr lang="en-US"/>
          </a:p>
          <a:p>
            <a:pPr marL="0" lvl="0" indent="0" algn="l" rtl="0">
              <a:spcBef>
                <a:spcPts val="0"/>
              </a:spcBef>
              <a:spcAft>
                <a:spcPts val="0"/>
              </a:spcAft>
              <a:buNone/>
            </a:pPr>
            <a:r>
              <a:rPr lang="en-US"/>
              <a:t>그리고 분량에 제한을 받지않고 진행이 가능한 장점이 있는만큼</a:t>
            </a:r>
            <a:endParaRPr lang="en-US"/>
          </a:p>
          <a:p>
            <a:pPr marL="0" lvl="0" indent="0" algn="l" rtl="0">
              <a:spcBef>
                <a:spcPts val="0"/>
              </a:spcBef>
              <a:spcAft>
                <a:spcPts val="0"/>
              </a:spcAft>
              <a:buNone/>
            </a:pPr>
            <a:r>
              <a:rPr lang="en-US"/>
              <a:t>N-gram 부분을 제외하고 Token 들의 개념만 진행하는 방식으로</a:t>
            </a:r>
            <a:endParaRPr lang="en-US"/>
          </a:p>
          <a:p>
            <a:pPr marL="0" lvl="0" indent="0" algn="l" rtl="0">
              <a:spcBef>
                <a:spcPts val="0"/>
              </a:spcBef>
              <a:spcAft>
                <a:spcPts val="0"/>
              </a:spcAft>
              <a:buNone/>
            </a:pPr>
            <a:r>
              <a:rPr lang="en-US"/>
              <a:t>분량을 줄여 나가자</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6153157bed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153157bed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6" name="Shape 686"/>
        <p:cNvGrpSpPr/>
        <p:nvPr/>
      </p:nvGrpSpPr>
      <p:grpSpPr>
        <a:xfrm>
          <a:off x="0" y="0"/>
          <a:ext cx="0" cy="0"/>
          <a:chOff x="0" y="0"/>
          <a:chExt cx="0" cy="0"/>
        </a:xfrm>
      </p:grpSpPr>
      <p:sp>
        <p:nvSpPr>
          <p:cNvPr id="687" name="Google Shape;687;g44796ffaec_0_1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44796ffaec_0_1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2" name="Shape 692"/>
        <p:cNvGrpSpPr/>
        <p:nvPr/>
      </p:nvGrpSpPr>
      <p:grpSpPr>
        <a:xfrm>
          <a:off x="0" y="0"/>
          <a:ext cx="0" cy="0"/>
          <a:chOff x="0" y="0"/>
          <a:chExt cx="0" cy="0"/>
        </a:xfrm>
      </p:grpSpPr>
      <p:sp>
        <p:nvSpPr>
          <p:cNvPr id="693" name="Google Shape;693;g43a822a8a9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43a822a8a9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Cell의 특징</a:t>
            </a:r>
            <a:endParaRPr lang="en-US"/>
          </a:p>
          <a:p>
            <a:pPr marL="0" lvl="0" indent="0" algn="l" rtl="0">
              <a:spcBef>
                <a:spcPts val="0"/>
              </a:spcBef>
              <a:spcAft>
                <a:spcPts val="0"/>
              </a:spcAft>
              <a:buNone/>
            </a:pPr>
          </a:p>
          <a:p>
            <a:pPr marL="0" lvl="0" indent="0" algn="l" rtl="0">
              <a:spcBef>
                <a:spcPts val="0"/>
              </a:spcBef>
              <a:spcAft>
                <a:spcPts val="0"/>
              </a:spcAft>
              <a:buNone/>
            </a:pPr>
            <a:r>
              <a:rPr lang="en-US"/>
              <a:t>일반적 신경망 모델은 선형회귀를 사용한다</a:t>
            </a:r>
            <a:endParaRPr lang="en-US"/>
          </a:p>
          <a:p>
            <a:pPr marL="0" lvl="0" indent="0" algn="l" rtl="0">
              <a:spcBef>
                <a:spcPts val="0"/>
              </a:spcBef>
              <a:spcAft>
                <a:spcPts val="0"/>
              </a:spcAft>
              <a:buNone/>
            </a:pPr>
            <a:r>
              <a:rPr lang="en-US"/>
              <a:t>어떤 값이 있을때, 그 중간값의 세부 결과를 예측하기 위해서!!!</a:t>
            </a:r>
            <a:endParaRPr lang="en-US"/>
          </a:p>
          <a:p>
            <a:pPr marL="0" lvl="0" indent="0" algn="l" rtl="0">
              <a:spcBef>
                <a:spcPts val="0"/>
              </a:spcBef>
              <a:spcAft>
                <a:spcPts val="0"/>
              </a:spcAft>
              <a:buNone/>
            </a:pPr>
          </a:p>
          <a:p>
            <a:pPr marL="0" lvl="0" indent="0" algn="l" rtl="0">
              <a:spcBef>
                <a:spcPts val="0"/>
              </a:spcBef>
              <a:spcAft>
                <a:spcPts val="0"/>
              </a:spcAft>
              <a:buNone/>
            </a:pPr>
            <a:r>
              <a:rPr lang="en-US"/>
              <a:t>하지만 Word2Vec 은 분류를 활용한 모델링으로</a:t>
            </a:r>
            <a:endParaRPr lang="en-US"/>
          </a:p>
          <a:p>
            <a:pPr marL="0" lvl="0" indent="0" algn="l" rtl="0">
              <a:spcBef>
                <a:spcPts val="0"/>
              </a:spcBef>
              <a:spcAft>
                <a:spcPts val="0"/>
              </a:spcAft>
              <a:buNone/>
            </a:pPr>
            <a:r>
              <a:rPr lang="en-US"/>
              <a:t>단순한 객체의 유사도 분류기능만 활용하여 Word2vec를 생성한다</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sz="1000" b="1" u="sng">
                <a:solidFill>
                  <a:schemeClr val="hlink"/>
                </a:solidFill>
                <a:hlinkClick r:id="rId3"/>
              </a:rPr>
              <a:t>https://www.youtube.com/watch?v=fxcUSySfO00</a:t>
            </a:r>
            <a:endParaRPr sz="1000" b="1">
              <a:solidFill>
                <a:schemeClr val="dk1"/>
              </a:solidFill>
            </a:endParaRPr>
          </a:p>
          <a:p>
            <a:pPr marL="0" lvl="0" indent="0" algn="l" rtl="0">
              <a:spcBef>
                <a:spcPts val="0"/>
              </a:spcBef>
              <a:spcAft>
                <a:spcPts val="0"/>
              </a:spcAft>
              <a:buNone/>
            </a:pPr>
            <a:endParaRPr sz="1000" b="1">
              <a:solidFill>
                <a:schemeClr val="dk1"/>
              </a:solidFill>
            </a:endParaRPr>
          </a:p>
          <a:p>
            <a:pPr marL="0" lvl="0" indent="0" algn="l" rtl="0">
              <a:spcBef>
                <a:spcPts val="0"/>
              </a:spcBef>
              <a:spcAft>
                <a:spcPts val="0"/>
              </a:spcAft>
              <a:buNone/>
            </a:pPr>
            <a:r>
              <a:rPr lang="en-US" sz="1000" b="1" u="sng">
                <a:solidFill>
                  <a:schemeClr val="hlink"/>
                </a:solidFill>
                <a:hlinkClick r:id="rId4"/>
              </a:rPr>
              <a:t>https://docs.microsoft.com/ko-kr/azure/machine-learning/studio/algorithm-choice</a:t>
            </a:r>
            <a:endParaRPr sz="1000" b="1">
              <a:solidFill>
                <a:schemeClr val="dk1"/>
              </a:solidFill>
            </a:endParaRPr>
          </a:p>
          <a:p>
            <a:pPr marL="0" lvl="0" indent="0" algn="l" rtl="0">
              <a:spcBef>
                <a:spcPts val="0"/>
              </a:spcBef>
              <a:spcAft>
                <a:spcPts val="0"/>
              </a:spcAft>
              <a:buNone/>
            </a:pPr>
            <a:endParaRPr sz="1000" b="1">
              <a:solidFill>
                <a:schemeClr val="dk1"/>
              </a:solidFill>
            </a:endParaRPr>
          </a:p>
          <a:p>
            <a:pPr marL="0" lvl="0" indent="0" algn="l" rtl="0">
              <a:spcBef>
                <a:spcPts val="0"/>
              </a:spcBef>
              <a:spcAft>
                <a:spcPts val="0"/>
              </a:spcAft>
              <a:buNone/>
            </a:pPr>
            <a:r>
              <a:rPr lang="en-US" sz="1000" b="1">
                <a:solidFill>
                  <a:schemeClr val="dk1"/>
                </a:solidFill>
              </a:rPr>
              <a:t>데이터를 그룹으로 나눈다 </a:t>
            </a:r>
            <a:endParaRPr sz="1000" b="1">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8" name="Shape 698"/>
        <p:cNvGrpSpPr/>
        <p:nvPr/>
      </p:nvGrpSpPr>
      <p:grpSpPr>
        <a:xfrm>
          <a:off x="0" y="0"/>
          <a:ext cx="0" cy="0"/>
          <a:chOff x="0" y="0"/>
          <a:chExt cx="0" cy="0"/>
        </a:xfrm>
      </p:grpSpPr>
      <p:sp>
        <p:nvSpPr>
          <p:cNvPr id="699" name="Google Shape;699;g51e026404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51e026404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Cell의 특징</a:t>
            </a:r>
            <a:endParaRPr lang="en-US"/>
          </a:p>
          <a:p>
            <a:pPr marL="0" lvl="0" indent="0" algn="l" rtl="0">
              <a:spcBef>
                <a:spcPts val="0"/>
              </a:spcBef>
              <a:spcAft>
                <a:spcPts val="0"/>
              </a:spcAft>
              <a:buNone/>
            </a:pPr>
          </a:p>
          <a:p>
            <a:pPr marL="0" lvl="0" indent="0" algn="l" rtl="0">
              <a:spcBef>
                <a:spcPts val="0"/>
              </a:spcBef>
              <a:spcAft>
                <a:spcPts val="0"/>
              </a:spcAft>
              <a:buNone/>
            </a:pPr>
            <a:r>
              <a:rPr lang="en-US"/>
              <a:t>일반적 신경망 모델은 선형회귀를 사용한다</a:t>
            </a:r>
            <a:endParaRPr lang="en-US"/>
          </a:p>
          <a:p>
            <a:pPr marL="0" lvl="0" indent="0" algn="l" rtl="0">
              <a:spcBef>
                <a:spcPts val="0"/>
              </a:spcBef>
              <a:spcAft>
                <a:spcPts val="0"/>
              </a:spcAft>
              <a:buNone/>
            </a:pPr>
            <a:r>
              <a:rPr lang="en-US"/>
              <a:t>어떤 값이 있을때, 그 중간값의 세부 결과를 예측하기 위해서!!!</a:t>
            </a:r>
            <a:endParaRPr lang="en-US"/>
          </a:p>
          <a:p>
            <a:pPr marL="0" lvl="0" indent="0" algn="l" rtl="0">
              <a:spcBef>
                <a:spcPts val="0"/>
              </a:spcBef>
              <a:spcAft>
                <a:spcPts val="0"/>
              </a:spcAft>
              <a:buNone/>
            </a:pPr>
          </a:p>
          <a:p>
            <a:pPr marL="0" lvl="0" indent="0" algn="l" rtl="0">
              <a:spcBef>
                <a:spcPts val="0"/>
              </a:spcBef>
              <a:spcAft>
                <a:spcPts val="0"/>
              </a:spcAft>
              <a:buNone/>
            </a:pPr>
            <a:r>
              <a:rPr lang="en-US"/>
              <a:t>하지만 Word2Vec 은 분류를 활용한 모델링으로</a:t>
            </a:r>
            <a:endParaRPr lang="en-US"/>
          </a:p>
          <a:p>
            <a:pPr marL="0" lvl="0" indent="0" algn="l" rtl="0">
              <a:spcBef>
                <a:spcPts val="0"/>
              </a:spcBef>
              <a:spcAft>
                <a:spcPts val="0"/>
              </a:spcAft>
              <a:buNone/>
            </a:pPr>
            <a:r>
              <a:rPr lang="en-US"/>
              <a:t>단순한 객체의 유사도 분류기능만 활용하여 Word2vec를 생성한다</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sz="1000" b="1" u="sng">
                <a:solidFill>
                  <a:schemeClr val="hlink"/>
                </a:solidFill>
                <a:hlinkClick r:id="rId3"/>
              </a:rPr>
              <a:t>https://www.youtube.com/watch?v=fxcUSySfO00</a:t>
            </a:r>
            <a:endParaRPr sz="1000" b="1">
              <a:solidFill>
                <a:schemeClr val="dk1"/>
              </a:solidFill>
            </a:endParaRPr>
          </a:p>
          <a:p>
            <a:pPr marL="0" lvl="0" indent="0" algn="l" rtl="0">
              <a:spcBef>
                <a:spcPts val="0"/>
              </a:spcBef>
              <a:spcAft>
                <a:spcPts val="0"/>
              </a:spcAft>
              <a:buNone/>
            </a:pPr>
            <a:endParaRPr sz="1000" b="1">
              <a:solidFill>
                <a:schemeClr val="dk1"/>
              </a:solidFill>
            </a:endParaRPr>
          </a:p>
          <a:p>
            <a:pPr marL="0" lvl="0" indent="0" algn="l" rtl="0">
              <a:spcBef>
                <a:spcPts val="0"/>
              </a:spcBef>
              <a:spcAft>
                <a:spcPts val="0"/>
              </a:spcAft>
              <a:buNone/>
            </a:pPr>
            <a:r>
              <a:rPr lang="en-US" sz="1000" b="1" u="sng">
                <a:solidFill>
                  <a:schemeClr val="hlink"/>
                </a:solidFill>
                <a:hlinkClick r:id="rId4"/>
              </a:rPr>
              <a:t>https://docs.microsoft.com/ko-kr/azure/machine-learning/studio/algorithm-choice</a:t>
            </a:r>
            <a:endParaRPr sz="1000" b="1">
              <a:solidFill>
                <a:schemeClr val="dk1"/>
              </a:solidFill>
            </a:endParaRPr>
          </a:p>
          <a:p>
            <a:pPr marL="0" lvl="0" indent="0" algn="l" rtl="0">
              <a:spcBef>
                <a:spcPts val="0"/>
              </a:spcBef>
              <a:spcAft>
                <a:spcPts val="0"/>
              </a:spcAft>
              <a:buNone/>
            </a:pPr>
            <a:endParaRPr sz="1000" b="1">
              <a:solidFill>
                <a:schemeClr val="dk1"/>
              </a:solidFill>
            </a:endParaRPr>
          </a:p>
          <a:p>
            <a:pPr marL="0" lvl="0" indent="0" algn="l" rtl="0">
              <a:spcBef>
                <a:spcPts val="0"/>
              </a:spcBef>
              <a:spcAft>
                <a:spcPts val="0"/>
              </a:spcAft>
              <a:buNone/>
            </a:pPr>
            <a:r>
              <a:rPr lang="en-US" sz="1000" b="1">
                <a:solidFill>
                  <a:schemeClr val="dk1"/>
                </a:solidFill>
              </a:rPr>
              <a:t>데이터를 그룹으로 나눈다 </a:t>
            </a:r>
            <a:endParaRPr sz="1000" b="1">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4" name="Shape 704"/>
        <p:cNvGrpSpPr/>
        <p:nvPr/>
      </p:nvGrpSpPr>
      <p:grpSpPr>
        <a:xfrm>
          <a:off x="0" y="0"/>
          <a:ext cx="0" cy="0"/>
          <a:chOff x="0" y="0"/>
          <a:chExt cx="0" cy="0"/>
        </a:xfrm>
      </p:grpSpPr>
      <p:sp>
        <p:nvSpPr>
          <p:cNvPr id="705" name="Google Shape;705;g43fcbd387f_0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43fcbd387f_0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Sentence Token 이 등장 ⇒ Model을 만들 때에는 단어별 Token으로 분리해서 입력</a:t>
            </a:r>
            <a:endParaRPr lang="en-US"/>
          </a:p>
          <a:p>
            <a:pPr marL="0" lvl="0" indent="0" algn="l" rtl="0">
              <a:spcBef>
                <a:spcPts val="0"/>
              </a:spcBef>
              <a:spcAft>
                <a:spcPts val="0"/>
              </a:spcAft>
              <a:buNone/>
            </a:pPr>
          </a:p>
          <a:p>
            <a:pPr marL="0" lvl="0" indent="0" algn="l" rtl="0">
              <a:spcBef>
                <a:spcPts val="0"/>
              </a:spcBef>
              <a:spcAft>
                <a:spcPts val="0"/>
              </a:spcAft>
              <a:buNone/>
            </a:pPr>
            <a:r>
              <a:rPr lang="en-US"/>
              <a:t>Input Token 과 Output Token 이 유사한지 / 유사하지 않은지를 판단</a:t>
            </a:r>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3" name="Shape 713"/>
        <p:cNvGrpSpPr/>
        <p:nvPr/>
      </p:nvGrpSpPr>
      <p:grpSpPr>
        <a:xfrm>
          <a:off x="0" y="0"/>
          <a:ext cx="0" cy="0"/>
          <a:chOff x="0" y="0"/>
          <a:chExt cx="0" cy="0"/>
        </a:xfrm>
      </p:grpSpPr>
      <p:sp>
        <p:nvSpPr>
          <p:cNvPr id="714" name="Google Shape;714;g3fc3c5d970_1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3fc3c5d970_1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모델을 강화하는데 데이터를 덮어쓰고, 덮어쓰고, 덮어쓰고….</a:t>
            </a:r>
            <a:endParaRPr lang="en-US"/>
          </a:p>
          <a:p>
            <a:pPr marL="0" lvl="0" indent="0" algn="l" rtl="0">
              <a:spcBef>
                <a:spcPts val="0"/>
              </a:spcBef>
              <a:spcAft>
                <a:spcPts val="0"/>
              </a:spcAft>
              <a:buNone/>
            </a:pPr>
            <a:r>
              <a:rPr lang="en-US"/>
              <a:t>Token 들이 어느정도 반복되어야 모델이 안정적으로 생성된다</a:t>
            </a:r>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4" name="Shape 724"/>
        <p:cNvGrpSpPr/>
        <p:nvPr/>
      </p:nvGrpSpPr>
      <p:grpSpPr>
        <a:xfrm>
          <a:off x="0" y="0"/>
          <a:ext cx="0" cy="0"/>
          <a:chOff x="0" y="0"/>
          <a:chExt cx="0" cy="0"/>
        </a:xfrm>
      </p:grpSpPr>
      <p:sp>
        <p:nvSpPr>
          <p:cNvPr id="725" name="Google Shape;725;g446f63c99c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46f63c99c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0" name="Shape 730"/>
        <p:cNvGrpSpPr/>
        <p:nvPr/>
      </p:nvGrpSpPr>
      <p:grpSpPr>
        <a:xfrm>
          <a:off x="0" y="0"/>
          <a:ext cx="0" cy="0"/>
          <a:chOff x="0" y="0"/>
          <a:chExt cx="0" cy="0"/>
        </a:xfrm>
      </p:grpSpPr>
      <p:sp>
        <p:nvSpPr>
          <p:cNvPr id="731" name="Google Shape;731;g509df1a9bb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09df1a9bb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5" name="Shape 735"/>
        <p:cNvGrpSpPr/>
        <p:nvPr/>
      </p:nvGrpSpPr>
      <p:grpSpPr>
        <a:xfrm>
          <a:off x="0" y="0"/>
          <a:ext cx="0" cy="0"/>
          <a:chOff x="0" y="0"/>
          <a:chExt cx="0" cy="0"/>
        </a:xfrm>
      </p:grpSpPr>
      <p:sp>
        <p:nvSpPr>
          <p:cNvPr id="736" name="Google Shape;736;g43a822a8a9_0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43a822a8a9_0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3" name="Shape 743"/>
        <p:cNvGrpSpPr/>
        <p:nvPr/>
      </p:nvGrpSpPr>
      <p:grpSpPr>
        <a:xfrm>
          <a:off x="0" y="0"/>
          <a:ext cx="0" cy="0"/>
          <a:chOff x="0" y="0"/>
          <a:chExt cx="0" cy="0"/>
        </a:xfrm>
      </p:grpSpPr>
      <p:sp>
        <p:nvSpPr>
          <p:cNvPr id="744" name="Google Shape;744;g425950f00f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425950f00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거리는 가깝지만 성격이 이질적이다..</a:t>
            </a:r>
            <a:endParaRPr lang="en-US"/>
          </a:p>
          <a:p>
            <a:pPr marL="0" lvl="0" indent="0" algn="l" rtl="0">
              <a:spcBef>
                <a:spcPts val="0"/>
              </a:spcBef>
              <a:spcAft>
                <a:spcPts val="0"/>
              </a:spcAft>
              <a:buNone/>
            </a:pPr>
            <a:r>
              <a:rPr lang="en-US"/>
              <a:t>벡터에서 이질적인 공간구분은 Dimention을 달리한다</a:t>
            </a:r>
            <a:endParaRPr lang="en-US"/>
          </a:p>
          <a:p>
            <a:pPr marL="0" lvl="0" indent="0" algn="l" rtl="0">
              <a:spcBef>
                <a:spcPts val="0"/>
              </a:spcBef>
              <a:spcAft>
                <a:spcPts val="0"/>
              </a:spcAft>
              <a:buNone/>
            </a:pPr>
          </a:p>
          <a:p>
            <a:pPr marL="0" lvl="0" indent="0" algn="l" rtl="0">
              <a:spcBef>
                <a:spcPts val="0"/>
              </a:spcBef>
              <a:spcAft>
                <a:spcPts val="0"/>
              </a:spcAft>
              <a:buNone/>
            </a:pPr>
            <a:r>
              <a:rPr lang="en-US"/>
              <a:t>대신 거리는 벡터와 벡터의 공간</a:t>
            </a:r>
            <a:endParaRPr lang="en-US"/>
          </a:p>
          <a:p>
            <a:pPr marL="0" lvl="0" indent="0" algn="l" rtl="0">
              <a:spcBef>
                <a:spcPts val="0"/>
              </a:spcBef>
              <a:spcAft>
                <a:spcPts val="0"/>
              </a:spcAft>
              <a:buNone/>
            </a:pPr>
          </a:p>
          <a:p>
            <a:pPr marL="457200" lvl="0" indent="-298450" algn="l" rtl="0">
              <a:spcBef>
                <a:spcPts val="0"/>
              </a:spcBef>
              <a:spcAft>
                <a:spcPts val="0"/>
              </a:spcAft>
              <a:buSzPts val="1100"/>
              <a:buChar char="-"/>
            </a:pPr>
            <a:r>
              <a:rPr lang="en-US"/>
              <a:t>일반적 이미지 영상에서는 Dimention 간의 거리개념이 없다 (단지 공간만 구분할 뿐이므로)</a:t>
            </a:r>
            <a:endParaRPr lang="en-US"/>
          </a:p>
          <a:p>
            <a:pPr marL="457200" lvl="0" indent="-298450" algn="l" rtl="0">
              <a:spcBef>
                <a:spcPts val="0"/>
              </a:spcBef>
              <a:spcAft>
                <a:spcPts val="0"/>
              </a:spcAft>
              <a:buSzPts val="1100"/>
              <a:buChar char="-"/>
            </a:pPr>
            <a:r>
              <a:rPr lang="en-US"/>
              <a:t>반면 Token의 경우 공간으로 나타내기 보다는 좌표로써 Vector를 사용</a:t>
            </a:r>
            <a:endParaRPr lang="en-US"/>
          </a:p>
          <a:p>
            <a:pPr marL="457200" lvl="0" indent="-298450" algn="l" rtl="0">
              <a:spcBef>
                <a:spcPts val="0"/>
              </a:spcBef>
              <a:spcAft>
                <a:spcPts val="0"/>
              </a:spcAft>
              <a:buSzPts val="1100"/>
              <a:buChar char="-"/>
            </a:pPr>
            <a:r>
              <a:rPr lang="en-US"/>
              <a:t>x축, y축, z축 자체는 공간의 구분일 뿐 거리상의 차이는 없었다</a:t>
            </a:r>
            <a:endParaRPr lang="en-US"/>
          </a:p>
          <a:p>
            <a:pPr marL="457200" lvl="0" indent="-298450" algn="l" rtl="0">
              <a:spcBef>
                <a:spcPts val="0"/>
              </a:spcBef>
              <a:spcAft>
                <a:spcPts val="0"/>
              </a:spcAft>
              <a:buSzPts val="1100"/>
              <a:buChar char="-"/>
            </a:pPr>
            <a:r>
              <a:rPr lang="en-US"/>
              <a:t>dim1, dim2, dim3 .. Token에서 dim은 거리상 차이를 판단하는 척도로 활용</a:t>
            </a:r>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0" name="Shape 750"/>
        <p:cNvGrpSpPr/>
        <p:nvPr/>
      </p:nvGrpSpPr>
      <p:grpSpPr>
        <a:xfrm>
          <a:off x="0" y="0"/>
          <a:ext cx="0" cy="0"/>
          <a:chOff x="0" y="0"/>
          <a:chExt cx="0" cy="0"/>
        </a:xfrm>
      </p:grpSpPr>
      <p:sp>
        <p:nvSpPr>
          <p:cNvPr id="751" name="Google Shape;751;g439da850b4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39da850b4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귀여운 강아지가 뛴다.</a:t>
            </a:r>
            <a:endParaRPr lang="en-US"/>
          </a:p>
          <a:p>
            <a:pPr marL="0" lvl="0" indent="0" algn="l" rtl="0">
              <a:spcBef>
                <a:spcPts val="0"/>
              </a:spcBef>
              <a:spcAft>
                <a:spcPts val="0"/>
              </a:spcAft>
              <a:buNone/>
            </a:pPr>
            <a:r>
              <a:rPr lang="en-US"/>
              <a:t>차가운 아이스크림이 맛있다.        # 경제적인 문장은 : 이질적인 요소들로 구성 (주어, 동사, 형용사, 부사 1개씩일때 가장 경제적)</a:t>
            </a:r>
            <a:endParaRPr lang="en-US"/>
          </a:p>
          <a:p>
            <a:pPr marL="0" lvl="0" indent="0" algn="l" rtl="0">
              <a:spcBef>
                <a:spcPts val="0"/>
              </a:spcBef>
              <a:spcAft>
                <a:spcPts val="0"/>
              </a:spcAft>
              <a:buNone/>
            </a:pPr>
            <a:r>
              <a:rPr lang="en-US"/>
              <a:t>스타벅스 아메리카노 아이스 1잔   # 모두 명사이고 유사관계를 갖는다 : 예외적인 상황!!!!</a:t>
            </a:r>
            <a:endParaRPr lang="en-US"/>
          </a:p>
          <a:p>
            <a:pPr marL="0" lvl="0" indent="0" algn="l" rtl="0">
              <a:spcBef>
                <a:spcPts val="0"/>
              </a:spcBef>
              <a:spcAft>
                <a:spcPts val="0"/>
              </a:spcAft>
              <a:buNone/>
            </a:pPr>
            <a:r>
              <a:rPr lang="en-US"/>
              <a:t>삼성전자 반도체 설계 사업부        # 모델링은 서로를 이질적으로 분석, 하지만 예외적인 같은 품사들의 유사관계는</a:t>
            </a:r>
            <a:endParaRPr lang="en-US"/>
          </a:p>
          <a:p>
            <a:pPr marL="0" lvl="0" indent="0" algn="l" rtl="0">
              <a:spcBef>
                <a:spcPts val="0"/>
              </a:spcBef>
              <a:spcAft>
                <a:spcPts val="0"/>
              </a:spcAft>
              <a:buNone/>
            </a:pPr>
            <a:r>
              <a:rPr lang="en-US"/>
              <a:t>                                                   # 비슷한 구조의 문장에서 자주 출현하면 동일한 벡터로 단어들을 묶는다 </a:t>
            </a:r>
            <a:endParaRPr lang="en-US"/>
          </a:p>
          <a:p>
            <a:pPr marL="0" lvl="0" indent="0" algn="l" rtl="0">
              <a:spcBef>
                <a:spcPts val="0"/>
              </a:spcBef>
              <a:spcAft>
                <a:spcPts val="0"/>
              </a:spcAft>
              <a:buNone/>
            </a:pPr>
            <a:r>
              <a:rPr lang="en-US"/>
              <a:t>나는 커피를 마신다</a:t>
            </a:r>
            <a:endParaRPr lang="en-US"/>
          </a:p>
          <a:p>
            <a:pPr marL="0" lvl="0" indent="0" algn="l" rtl="0">
              <a:spcBef>
                <a:spcPts val="0"/>
              </a:spcBef>
              <a:spcAft>
                <a:spcPts val="0"/>
              </a:spcAft>
              <a:buNone/>
            </a:pPr>
            <a:r>
              <a:rPr lang="en-US"/>
              <a:t>나는 스타벅스 커피를 마신다</a:t>
            </a:r>
            <a:endParaRPr lang="en-US"/>
          </a:p>
          <a:p>
            <a:pPr marL="0" lvl="0" indent="0" algn="l" rtl="0">
              <a:spcBef>
                <a:spcPts val="0"/>
              </a:spcBef>
              <a:spcAft>
                <a:spcPts val="0"/>
              </a:spcAft>
              <a:buNone/>
            </a:pPr>
            <a:r>
              <a:rPr lang="en-US"/>
              <a:t>나는 스타벅스 아이스아메리카노 커피를 마신다</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636cfe04b4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6cfe04b4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2" name="Shape 762"/>
        <p:cNvGrpSpPr/>
        <p:nvPr/>
      </p:nvGrpSpPr>
      <p:grpSpPr>
        <a:xfrm>
          <a:off x="0" y="0"/>
          <a:ext cx="0" cy="0"/>
          <a:chOff x="0" y="0"/>
          <a:chExt cx="0" cy="0"/>
        </a:xfrm>
      </p:grpSpPr>
      <p:sp>
        <p:nvSpPr>
          <p:cNvPr id="763" name="Google Shape;763;g439da850b4_1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439da850b4_1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귀여운 강아지가 뛴다.</a:t>
            </a:r>
            <a:endParaRPr lang="en-US"/>
          </a:p>
          <a:p>
            <a:pPr marL="0" lvl="0" indent="0" algn="l" rtl="0">
              <a:spcBef>
                <a:spcPts val="0"/>
              </a:spcBef>
              <a:spcAft>
                <a:spcPts val="0"/>
              </a:spcAft>
              <a:buNone/>
            </a:pPr>
            <a:r>
              <a:rPr lang="en-US"/>
              <a:t>차가운 아이스크림이 맛있다.        # 경제적인 문장은 : 이질적인 요소들로 구성 (주어, 동사, 형용사, 부사 1개씩일때 가장 경제적)</a:t>
            </a:r>
            <a:endParaRPr lang="en-US"/>
          </a:p>
          <a:p>
            <a:pPr marL="0" lvl="0" indent="0" algn="l" rtl="0">
              <a:spcBef>
                <a:spcPts val="0"/>
              </a:spcBef>
              <a:spcAft>
                <a:spcPts val="0"/>
              </a:spcAft>
              <a:buNone/>
            </a:pPr>
            <a:r>
              <a:rPr lang="en-US"/>
              <a:t>스타벅스 아메리카노 아이스 1잔   # 모두 명사이고 유사관계를 갖는다 : 예외적인 상황!!!!</a:t>
            </a:r>
            <a:endParaRPr lang="en-US"/>
          </a:p>
          <a:p>
            <a:pPr marL="0" lvl="0" indent="0" algn="l" rtl="0">
              <a:spcBef>
                <a:spcPts val="0"/>
              </a:spcBef>
              <a:spcAft>
                <a:spcPts val="0"/>
              </a:spcAft>
              <a:buNone/>
            </a:pPr>
            <a:r>
              <a:rPr lang="en-US"/>
              <a:t>삼성전자 반도체 설계 사업부        # 모델링은 서로를 이질적으로 분석, 하지만 예외적인 같은 품사들의 유사관계는</a:t>
            </a:r>
            <a:endParaRPr lang="en-US"/>
          </a:p>
          <a:p>
            <a:pPr marL="0" lvl="0" indent="0" algn="l" rtl="0">
              <a:spcBef>
                <a:spcPts val="0"/>
              </a:spcBef>
              <a:spcAft>
                <a:spcPts val="0"/>
              </a:spcAft>
              <a:buNone/>
            </a:pPr>
            <a:r>
              <a:rPr lang="en-US"/>
              <a:t>                                                   # 비슷한 구조의 문장에서 자주 출현하면 동일한 벡터로 단어들을 묶는다 </a:t>
            </a:r>
            <a:endParaRPr lang="en-US"/>
          </a:p>
          <a:p>
            <a:pPr marL="0" lvl="0" indent="0" algn="l" rtl="0">
              <a:spcBef>
                <a:spcPts val="0"/>
              </a:spcBef>
              <a:spcAft>
                <a:spcPts val="0"/>
              </a:spcAft>
              <a:buNone/>
            </a:pPr>
            <a:r>
              <a:rPr lang="en-US"/>
              <a:t>나는 커피를 마신다</a:t>
            </a:r>
            <a:endParaRPr lang="en-US"/>
          </a:p>
          <a:p>
            <a:pPr marL="0" lvl="0" indent="0" algn="l" rtl="0">
              <a:spcBef>
                <a:spcPts val="0"/>
              </a:spcBef>
              <a:spcAft>
                <a:spcPts val="0"/>
              </a:spcAft>
              <a:buNone/>
            </a:pPr>
            <a:r>
              <a:rPr lang="en-US"/>
              <a:t>나는 스타벅스 커피를 마신다</a:t>
            </a:r>
            <a:endParaRPr lang="en-US"/>
          </a:p>
          <a:p>
            <a:pPr marL="0" lvl="0" indent="0" algn="l" rtl="0">
              <a:spcBef>
                <a:spcPts val="0"/>
              </a:spcBef>
              <a:spcAft>
                <a:spcPts val="0"/>
              </a:spcAft>
              <a:buNone/>
            </a:pPr>
            <a:r>
              <a:rPr lang="en-US"/>
              <a:t>나는 스타벅스 아이스아메리카노 커피를 마신다</a:t>
            </a:r>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5" name="Shape 775"/>
        <p:cNvGrpSpPr/>
        <p:nvPr/>
      </p:nvGrpSpPr>
      <p:grpSpPr>
        <a:xfrm>
          <a:off x="0" y="0"/>
          <a:ext cx="0" cy="0"/>
          <a:chOff x="0" y="0"/>
          <a:chExt cx="0" cy="0"/>
        </a:xfrm>
      </p:grpSpPr>
      <p:sp>
        <p:nvSpPr>
          <p:cNvPr id="776" name="Google Shape;776;g425950f00f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425950f00f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귀여운 강아지가 뛴다.</a:t>
            </a:r>
            <a:endParaRPr lang="en-US"/>
          </a:p>
          <a:p>
            <a:pPr marL="0" lvl="0" indent="0" algn="l" rtl="0">
              <a:spcBef>
                <a:spcPts val="0"/>
              </a:spcBef>
              <a:spcAft>
                <a:spcPts val="0"/>
              </a:spcAft>
              <a:buNone/>
            </a:pPr>
            <a:r>
              <a:rPr lang="en-US"/>
              <a:t>차가운 아이스크림이 맛있다.        # 경제적인 문장은 : 이질적인 요소들로 구성 (주어, 동사, 형용사, 부사 1개씩일때 가장 경제적)</a:t>
            </a:r>
            <a:endParaRPr lang="en-US"/>
          </a:p>
          <a:p>
            <a:pPr marL="0" lvl="0" indent="0" algn="l" rtl="0">
              <a:spcBef>
                <a:spcPts val="0"/>
              </a:spcBef>
              <a:spcAft>
                <a:spcPts val="0"/>
              </a:spcAft>
              <a:buNone/>
            </a:pPr>
            <a:r>
              <a:rPr lang="en-US"/>
              <a:t>스타벅스 아메리카노 아이스 1잔   # 모두 명사이고 유사관계를 갖는다 : 예외적인 상황!!!!</a:t>
            </a:r>
            <a:endParaRPr lang="en-US"/>
          </a:p>
          <a:p>
            <a:pPr marL="0" lvl="0" indent="0" algn="l" rtl="0">
              <a:spcBef>
                <a:spcPts val="0"/>
              </a:spcBef>
              <a:spcAft>
                <a:spcPts val="0"/>
              </a:spcAft>
              <a:buNone/>
            </a:pPr>
            <a:r>
              <a:rPr lang="en-US"/>
              <a:t>삼성전자 반도체 설계 사업부        # 모델링은 서로를 이질적으로 분석, 하지만 예외적인 같은 품사들의 유사관계는</a:t>
            </a:r>
            <a:endParaRPr lang="en-US"/>
          </a:p>
          <a:p>
            <a:pPr marL="0" lvl="0" indent="0" algn="l" rtl="0">
              <a:spcBef>
                <a:spcPts val="0"/>
              </a:spcBef>
              <a:spcAft>
                <a:spcPts val="0"/>
              </a:spcAft>
              <a:buNone/>
            </a:pPr>
            <a:r>
              <a:rPr lang="en-US"/>
              <a:t>                                                   # 비슷한 구조의 문장에서 자주 출현하면 동일한 벡터로 단어들을 묶는다 </a:t>
            </a:r>
            <a:endParaRPr lang="en-US"/>
          </a:p>
          <a:p>
            <a:pPr marL="0" lvl="0" indent="0" algn="l" rtl="0">
              <a:spcBef>
                <a:spcPts val="0"/>
              </a:spcBef>
              <a:spcAft>
                <a:spcPts val="0"/>
              </a:spcAft>
              <a:buNone/>
            </a:pPr>
            <a:r>
              <a:rPr lang="en-US"/>
              <a:t>나는 커피를 마신다</a:t>
            </a:r>
            <a:endParaRPr lang="en-US"/>
          </a:p>
          <a:p>
            <a:pPr marL="0" lvl="0" indent="0" algn="l" rtl="0">
              <a:spcBef>
                <a:spcPts val="0"/>
              </a:spcBef>
              <a:spcAft>
                <a:spcPts val="0"/>
              </a:spcAft>
              <a:buNone/>
            </a:pPr>
            <a:r>
              <a:rPr lang="en-US"/>
              <a:t>나는 스타벅스 커피를 마신다</a:t>
            </a:r>
            <a:endParaRPr lang="en-US"/>
          </a:p>
          <a:p>
            <a:pPr marL="0" lvl="0" indent="0" algn="l" rtl="0">
              <a:spcBef>
                <a:spcPts val="0"/>
              </a:spcBef>
              <a:spcAft>
                <a:spcPts val="0"/>
              </a:spcAft>
              <a:buNone/>
            </a:pPr>
            <a:r>
              <a:rPr lang="en-US"/>
              <a:t>나는 스타벅스 아이스아메리카노 커피를 마신다</a:t>
            </a:r>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2" name="Shape 792"/>
        <p:cNvGrpSpPr/>
        <p:nvPr/>
      </p:nvGrpSpPr>
      <p:grpSpPr>
        <a:xfrm>
          <a:off x="0" y="0"/>
          <a:ext cx="0" cy="0"/>
          <a:chOff x="0" y="0"/>
          <a:chExt cx="0" cy="0"/>
        </a:xfrm>
      </p:grpSpPr>
      <p:sp>
        <p:nvSpPr>
          <p:cNvPr id="793" name="Google Shape;793;g425950f00f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425950f00f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삼성전자라는 단어가 몇번 등장했네</a:t>
            </a:r>
            <a:endParaRPr lang="en-US"/>
          </a:p>
          <a:p>
            <a:pPr marL="0" lvl="0" indent="0" algn="l" rtl="0">
              <a:spcBef>
                <a:spcPts val="0"/>
              </a:spcBef>
              <a:spcAft>
                <a:spcPts val="0"/>
              </a:spcAft>
              <a:buNone/>
            </a:pPr>
            <a:r>
              <a:rPr lang="en-US"/>
              <a:t>노트9 단어가 몇번 등장했네 Freqdist </a:t>
            </a:r>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7" name="Shape 807"/>
        <p:cNvGrpSpPr/>
        <p:nvPr/>
      </p:nvGrpSpPr>
      <p:grpSpPr>
        <a:xfrm>
          <a:off x="0" y="0"/>
          <a:ext cx="0" cy="0"/>
          <a:chOff x="0" y="0"/>
          <a:chExt cx="0" cy="0"/>
        </a:xfrm>
      </p:grpSpPr>
      <p:sp>
        <p:nvSpPr>
          <p:cNvPr id="808" name="Google Shape;808;g425950f00f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425950f00f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귀여운 강아지가 뛴다.</a:t>
            </a:r>
            <a:endParaRPr lang="en-US"/>
          </a:p>
          <a:p>
            <a:pPr marL="0" lvl="0" indent="0" algn="l" rtl="0">
              <a:spcBef>
                <a:spcPts val="0"/>
              </a:spcBef>
              <a:spcAft>
                <a:spcPts val="0"/>
              </a:spcAft>
              <a:buNone/>
            </a:pPr>
            <a:r>
              <a:rPr lang="en-US"/>
              <a:t>차가운 아이스크림이 맛있다.        # 경제적인 문장은 : 이질적인 요소들로 구성 (주어, 동사, 형용사, 부사 1개씩일때 가장 경제적)</a:t>
            </a:r>
            <a:endParaRPr lang="en-US"/>
          </a:p>
          <a:p>
            <a:pPr marL="0" lvl="0" indent="0" algn="l" rtl="0">
              <a:spcBef>
                <a:spcPts val="0"/>
              </a:spcBef>
              <a:spcAft>
                <a:spcPts val="0"/>
              </a:spcAft>
              <a:buNone/>
            </a:pPr>
            <a:r>
              <a:rPr lang="en-US"/>
              <a:t>스타벅스 아메리카노 아이스 1잔   # 모두 명사이고 유사관계를 갖는다 : 예외적인 상황!!!!</a:t>
            </a:r>
            <a:endParaRPr lang="en-US"/>
          </a:p>
          <a:p>
            <a:pPr marL="0" lvl="0" indent="0" algn="l" rtl="0">
              <a:spcBef>
                <a:spcPts val="0"/>
              </a:spcBef>
              <a:spcAft>
                <a:spcPts val="0"/>
              </a:spcAft>
              <a:buNone/>
            </a:pPr>
            <a:r>
              <a:rPr lang="en-US"/>
              <a:t>삼성전자 반도체 설계 사업부        # 모델링은 서로를 이질적으로 분석, 하지만 예외적인 같은 품사들의 유사관계는</a:t>
            </a:r>
            <a:endParaRPr lang="en-US"/>
          </a:p>
          <a:p>
            <a:pPr marL="0" lvl="0" indent="0" algn="l" rtl="0">
              <a:spcBef>
                <a:spcPts val="0"/>
              </a:spcBef>
              <a:spcAft>
                <a:spcPts val="0"/>
              </a:spcAft>
              <a:buNone/>
            </a:pPr>
            <a:r>
              <a:rPr lang="en-US"/>
              <a:t>                                                   # 비슷한 구조의 문장에서 자주 출현하면 동일한 벡터로 단어들을 묶는다 </a:t>
            </a:r>
            <a:endParaRPr lang="en-US"/>
          </a:p>
          <a:p>
            <a:pPr marL="0" lvl="0" indent="0" algn="l" rtl="0">
              <a:spcBef>
                <a:spcPts val="0"/>
              </a:spcBef>
              <a:spcAft>
                <a:spcPts val="0"/>
              </a:spcAft>
              <a:buNone/>
            </a:pPr>
            <a:r>
              <a:rPr lang="en-US"/>
              <a:t>나는 커피를 마신다</a:t>
            </a:r>
            <a:endParaRPr lang="en-US"/>
          </a:p>
          <a:p>
            <a:pPr marL="0" lvl="0" indent="0" algn="l" rtl="0">
              <a:spcBef>
                <a:spcPts val="0"/>
              </a:spcBef>
              <a:spcAft>
                <a:spcPts val="0"/>
              </a:spcAft>
              <a:buNone/>
            </a:pPr>
            <a:r>
              <a:rPr lang="en-US"/>
              <a:t>나는 스타벅스 커피를 마신다</a:t>
            </a:r>
            <a:endParaRPr lang="en-US"/>
          </a:p>
          <a:p>
            <a:pPr marL="0" lvl="0" indent="0" algn="l" rtl="0">
              <a:spcBef>
                <a:spcPts val="0"/>
              </a:spcBef>
              <a:spcAft>
                <a:spcPts val="0"/>
              </a:spcAft>
              <a:buNone/>
            </a:pPr>
            <a:r>
              <a:rPr lang="en-US"/>
              <a:t>나는 스타벅스 아이스아메리카노 커피를 마신다</a:t>
            </a:r>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4" name="Shape 824"/>
        <p:cNvGrpSpPr/>
        <p:nvPr/>
      </p:nvGrpSpPr>
      <p:grpSpPr>
        <a:xfrm>
          <a:off x="0" y="0"/>
          <a:ext cx="0" cy="0"/>
          <a:chOff x="0" y="0"/>
          <a:chExt cx="0" cy="0"/>
        </a:xfrm>
      </p:grpSpPr>
      <p:sp>
        <p:nvSpPr>
          <p:cNvPr id="825" name="Google Shape;825;g426580a1c3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426580a1c3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귀여운 강아지가 뛴다.</a:t>
            </a:r>
            <a:endParaRPr lang="en-US"/>
          </a:p>
          <a:p>
            <a:pPr marL="0" lvl="0" indent="0" algn="l" rtl="0">
              <a:spcBef>
                <a:spcPts val="0"/>
              </a:spcBef>
              <a:spcAft>
                <a:spcPts val="0"/>
              </a:spcAft>
              <a:buNone/>
            </a:pPr>
            <a:r>
              <a:rPr lang="en-US"/>
              <a:t>차가운 아이스크림이 맛있다.        # 경제적인 문장은 : 이질적인 요소들로 구성 (주어, 동사, 형용사, 부사 1개씩일때 가장 경제적)</a:t>
            </a:r>
            <a:endParaRPr lang="en-US"/>
          </a:p>
          <a:p>
            <a:pPr marL="0" lvl="0" indent="0" algn="l" rtl="0">
              <a:spcBef>
                <a:spcPts val="0"/>
              </a:spcBef>
              <a:spcAft>
                <a:spcPts val="0"/>
              </a:spcAft>
              <a:buNone/>
            </a:pPr>
            <a:r>
              <a:rPr lang="en-US"/>
              <a:t>스타벅스 아메리카노 아이스 1잔   # 모두 명사이고 유사관계를 갖는다 : 예외적인 상황!!!!</a:t>
            </a:r>
            <a:endParaRPr lang="en-US"/>
          </a:p>
          <a:p>
            <a:pPr marL="0" lvl="0" indent="0" algn="l" rtl="0">
              <a:spcBef>
                <a:spcPts val="0"/>
              </a:spcBef>
              <a:spcAft>
                <a:spcPts val="0"/>
              </a:spcAft>
              <a:buNone/>
            </a:pPr>
            <a:r>
              <a:rPr lang="en-US"/>
              <a:t>삼성전자 반도체 설계 사업부        # 모델링은 서로를 이질적으로 분석, 하지만 예외적인 같은 품사들의 유사관계는</a:t>
            </a:r>
            <a:endParaRPr lang="en-US"/>
          </a:p>
          <a:p>
            <a:pPr marL="0" lvl="0" indent="0" algn="l" rtl="0">
              <a:spcBef>
                <a:spcPts val="0"/>
              </a:spcBef>
              <a:spcAft>
                <a:spcPts val="0"/>
              </a:spcAft>
              <a:buNone/>
            </a:pPr>
            <a:r>
              <a:rPr lang="en-US"/>
              <a:t>                                                   # 비슷한 구조의 문장에서 자주 출현하면 동일한 벡터로 단어들을 묶는다 </a:t>
            </a:r>
            <a:endParaRPr lang="en-US"/>
          </a:p>
          <a:p>
            <a:pPr marL="0" lvl="0" indent="0" algn="l" rtl="0">
              <a:spcBef>
                <a:spcPts val="0"/>
              </a:spcBef>
              <a:spcAft>
                <a:spcPts val="0"/>
              </a:spcAft>
              <a:buNone/>
            </a:pPr>
            <a:r>
              <a:rPr lang="en-US"/>
              <a:t>나는 커피를 마신다</a:t>
            </a:r>
            <a:endParaRPr lang="en-US"/>
          </a:p>
          <a:p>
            <a:pPr marL="0" lvl="0" indent="0" algn="l" rtl="0">
              <a:spcBef>
                <a:spcPts val="0"/>
              </a:spcBef>
              <a:spcAft>
                <a:spcPts val="0"/>
              </a:spcAft>
              <a:buNone/>
            </a:pPr>
            <a:r>
              <a:rPr lang="en-US"/>
              <a:t>나는 스타벅스 커피를 마신다</a:t>
            </a:r>
            <a:endParaRPr lang="en-US"/>
          </a:p>
          <a:p>
            <a:pPr marL="0" lvl="0" indent="0" algn="l" rtl="0">
              <a:spcBef>
                <a:spcPts val="0"/>
              </a:spcBef>
              <a:spcAft>
                <a:spcPts val="0"/>
              </a:spcAft>
              <a:buNone/>
            </a:pPr>
            <a:r>
              <a:rPr lang="en-US"/>
              <a:t>나는 스타벅스 아이스아메리카노 커피를 마신다</a:t>
            </a:r>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1" name="Shape 831"/>
        <p:cNvGrpSpPr/>
        <p:nvPr/>
      </p:nvGrpSpPr>
      <p:grpSpPr>
        <a:xfrm>
          <a:off x="0" y="0"/>
          <a:ext cx="0" cy="0"/>
          <a:chOff x="0" y="0"/>
          <a:chExt cx="0" cy="0"/>
        </a:xfrm>
      </p:grpSpPr>
      <p:sp>
        <p:nvSpPr>
          <p:cNvPr id="832" name="Google Shape;832;g3fc3c5d970_10_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3fc3c5d970_10_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0" name="Shape 840"/>
        <p:cNvGrpSpPr/>
        <p:nvPr/>
      </p:nvGrpSpPr>
      <p:grpSpPr>
        <a:xfrm>
          <a:off x="0" y="0"/>
          <a:ext cx="0" cy="0"/>
          <a:chOff x="0" y="0"/>
          <a:chExt cx="0" cy="0"/>
        </a:xfrm>
      </p:grpSpPr>
      <p:sp>
        <p:nvSpPr>
          <p:cNvPr id="841" name="Google Shape;841;g416652979a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416652979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7" name="Shape 857"/>
        <p:cNvGrpSpPr/>
        <p:nvPr/>
      </p:nvGrpSpPr>
      <p:grpSpPr>
        <a:xfrm>
          <a:off x="0" y="0"/>
          <a:ext cx="0" cy="0"/>
          <a:chOff x="0" y="0"/>
          <a:chExt cx="0" cy="0"/>
        </a:xfrm>
      </p:grpSpPr>
      <p:sp>
        <p:nvSpPr>
          <p:cNvPr id="858" name="Google Shape;858;g412ac84562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412ac84562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0" name="Shape 870"/>
        <p:cNvGrpSpPr/>
        <p:nvPr/>
      </p:nvGrpSpPr>
      <p:grpSpPr>
        <a:xfrm>
          <a:off x="0" y="0"/>
          <a:ext cx="0" cy="0"/>
          <a:chOff x="0" y="0"/>
          <a:chExt cx="0" cy="0"/>
        </a:xfrm>
      </p:grpSpPr>
      <p:sp>
        <p:nvSpPr>
          <p:cNvPr id="871" name="Google Shape;871;g3fc3c5d970_1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3fc3c5d970_1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7" name="Shape 877"/>
        <p:cNvGrpSpPr/>
        <p:nvPr/>
      </p:nvGrpSpPr>
      <p:grpSpPr>
        <a:xfrm>
          <a:off x="0" y="0"/>
          <a:ext cx="0" cy="0"/>
          <a:chOff x="0" y="0"/>
          <a:chExt cx="0" cy="0"/>
        </a:xfrm>
      </p:grpSpPr>
      <p:sp>
        <p:nvSpPr>
          <p:cNvPr id="878" name="Google Shape;878;g4735caa1c3_0_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4735caa1c3_0_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g636cfe04b4_0_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36cfe04b4_0_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4" name="Shape 884"/>
        <p:cNvGrpSpPr/>
        <p:nvPr/>
      </p:nvGrpSpPr>
      <p:grpSpPr>
        <a:xfrm>
          <a:off x="0" y="0"/>
          <a:ext cx="0" cy="0"/>
          <a:chOff x="0" y="0"/>
          <a:chExt cx="0" cy="0"/>
        </a:xfrm>
      </p:grpSpPr>
      <p:sp>
        <p:nvSpPr>
          <p:cNvPr id="885" name="Google Shape;885;g3fc3c5d970_1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3fc3c5d970_1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Dimention 공간갯수를 지정 : 분석 가능한 Token의 갯수를 통해서 결정하기</a:t>
            </a:r>
            <a:endParaRPr lang="en-US"/>
          </a:p>
          <a:p>
            <a:pPr marL="0" lvl="0" indent="0" algn="l" rtl="0">
              <a:spcBef>
                <a:spcPts val="0"/>
              </a:spcBef>
              <a:spcAft>
                <a:spcPts val="0"/>
              </a:spcAft>
              <a:buNone/>
            </a:pPr>
            <a:r>
              <a:rPr lang="en-US"/>
              <a:t>window 범위를 지정 : 문장별 Token의 갯수를 기준으로 결정</a:t>
            </a:r>
            <a:endParaRPr lang="en-US"/>
          </a:p>
          <a:p>
            <a:pPr marL="0" lvl="0" indent="0" algn="l" rtl="0">
              <a:spcBef>
                <a:spcPts val="0"/>
              </a:spcBef>
              <a:spcAft>
                <a:spcPts val="0"/>
              </a:spcAft>
              <a:buNone/>
            </a:pPr>
            <a:r>
              <a:rPr lang="en-US"/>
              <a:t>min_count : Document 내부 출현빈도로 분석가능한 Token을 결정</a:t>
            </a:r>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1" name="Shape 891"/>
        <p:cNvGrpSpPr/>
        <p:nvPr/>
      </p:nvGrpSpPr>
      <p:grpSpPr>
        <a:xfrm>
          <a:off x="0" y="0"/>
          <a:ext cx="0" cy="0"/>
          <a:chOff x="0" y="0"/>
          <a:chExt cx="0" cy="0"/>
        </a:xfrm>
      </p:grpSpPr>
      <p:sp>
        <p:nvSpPr>
          <p:cNvPr id="892" name="Google Shape;892;g3fc3c5d970_10_1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3fc3c5d970_10_1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8" name="Shape 898"/>
        <p:cNvGrpSpPr/>
        <p:nvPr/>
      </p:nvGrpSpPr>
      <p:grpSpPr>
        <a:xfrm>
          <a:off x="0" y="0"/>
          <a:ext cx="0" cy="0"/>
          <a:chOff x="0" y="0"/>
          <a:chExt cx="0" cy="0"/>
        </a:xfrm>
      </p:grpSpPr>
      <p:sp>
        <p:nvSpPr>
          <p:cNvPr id="899" name="Google Shape;899;g42c97d7ada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42c97d7ada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유사한 관계로 추출된 Token들이 모두 의미적/ 논리적인 관계가 있지 않다.</a:t>
            </a:r>
            <a:endParaRPr lang="en-US"/>
          </a:p>
          <a:p>
            <a:pPr marL="0" lvl="0" indent="0" algn="l" rtl="0">
              <a:spcBef>
                <a:spcPts val="0"/>
              </a:spcBef>
              <a:spcAft>
                <a:spcPts val="0"/>
              </a:spcAft>
              <a:buNone/>
            </a:pPr>
            <a:r>
              <a:rPr lang="en-US"/>
              <a:t>이들 중에서 유의미한 결과를 사람이 선별하는 후처리가 필요하다</a:t>
            </a:r>
            <a:endParaRPr lang="en-US"/>
          </a:p>
          <a:p>
            <a:pPr marL="0" lvl="0" indent="0" algn="l" rtl="0">
              <a:spcBef>
                <a:spcPts val="0"/>
              </a:spcBef>
              <a:spcAft>
                <a:spcPts val="0"/>
              </a:spcAft>
              <a:buNone/>
            </a:pPr>
          </a:p>
          <a:p>
            <a:pPr marL="0" lvl="0" indent="0" algn="l" rtl="0">
              <a:spcBef>
                <a:spcPts val="0"/>
              </a:spcBef>
              <a:spcAft>
                <a:spcPts val="0"/>
              </a:spcAft>
              <a:buNone/>
            </a:pPr>
            <a:r>
              <a:rPr lang="en-US"/>
              <a:t>글에 포함된 Token들이 관계를 사람이 해석하기 용이하도록 정리를 해주는 과정</a:t>
            </a:r>
            <a:endParaRPr lang="en-US"/>
          </a:p>
          <a:p>
            <a:pPr marL="0" lvl="0" indent="0" algn="l" rtl="0">
              <a:spcBef>
                <a:spcPts val="0"/>
              </a:spcBef>
              <a:spcAft>
                <a:spcPts val="0"/>
              </a:spcAft>
              <a:buNone/>
            </a:pPr>
          </a:p>
          <a:p>
            <a:pPr marL="0" lvl="0" indent="0" algn="l" rtl="0">
              <a:spcBef>
                <a:spcPts val="0"/>
              </a:spcBef>
              <a:spcAft>
                <a:spcPts val="0"/>
              </a:spcAft>
              <a:buNone/>
            </a:pPr>
            <a:r>
              <a:rPr lang="en-US"/>
              <a:t>이로 정리된 데이터를 활용하여 머신러닝 딥러닝 입력에 활용한다</a:t>
            </a:r>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4" name="Shape 904"/>
        <p:cNvGrpSpPr/>
        <p:nvPr/>
      </p:nvGrpSpPr>
      <p:grpSpPr>
        <a:xfrm>
          <a:off x="0" y="0"/>
          <a:ext cx="0" cy="0"/>
          <a:chOff x="0" y="0"/>
          <a:chExt cx="0" cy="0"/>
        </a:xfrm>
      </p:grpSpPr>
      <p:sp>
        <p:nvSpPr>
          <p:cNvPr id="905" name="Google Shape;905;g509df1a9bb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509df1a9bb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0" name="Shape 910"/>
        <p:cNvGrpSpPr/>
        <p:nvPr/>
      </p:nvGrpSpPr>
      <p:grpSpPr>
        <a:xfrm>
          <a:off x="0" y="0"/>
          <a:ext cx="0" cy="0"/>
          <a:chOff x="0" y="0"/>
          <a:chExt cx="0" cy="0"/>
        </a:xfrm>
      </p:grpSpPr>
      <p:sp>
        <p:nvSpPr>
          <p:cNvPr id="911" name="Google Shape;911;g55c78127b3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55c78127b3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6" name="Shape 916"/>
        <p:cNvGrpSpPr/>
        <p:nvPr/>
      </p:nvGrpSpPr>
      <p:grpSpPr>
        <a:xfrm>
          <a:off x="0" y="0"/>
          <a:ext cx="0" cy="0"/>
          <a:chOff x="0" y="0"/>
          <a:chExt cx="0" cy="0"/>
        </a:xfrm>
      </p:grpSpPr>
      <p:sp>
        <p:nvSpPr>
          <p:cNvPr id="917" name="Google Shape;917;g55c78127b3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5c78127b3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1" name="Shape 921"/>
        <p:cNvGrpSpPr/>
        <p:nvPr/>
      </p:nvGrpSpPr>
      <p:grpSpPr>
        <a:xfrm>
          <a:off x="0" y="0"/>
          <a:ext cx="0" cy="0"/>
          <a:chOff x="0" y="0"/>
          <a:chExt cx="0" cy="0"/>
        </a:xfrm>
      </p:grpSpPr>
      <p:sp>
        <p:nvSpPr>
          <p:cNvPr id="922" name="Google Shape;922;g55c78127b3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55c78127b3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7" name="Shape 927"/>
        <p:cNvGrpSpPr/>
        <p:nvPr/>
      </p:nvGrpSpPr>
      <p:grpSpPr>
        <a:xfrm>
          <a:off x="0" y="0"/>
          <a:ext cx="0" cy="0"/>
          <a:chOff x="0" y="0"/>
          <a:chExt cx="0" cy="0"/>
        </a:xfrm>
      </p:grpSpPr>
      <p:sp>
        <p:nvSpPr>
          <p:cNvPr id="928" name="Google Shape;928;g55c78127b3_0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55c78127b3_0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2" name="Shape 932"/>
        <p:cNvGrpSpPr/>
        <p:nvPr/>
      </p:nvGrpSpPr>
      <p:grpSpPr>
        <a:xfrm>
          <a:off x="0" y="0"/>
          <a:ext cx="0" cy="0"/>
          <a:chOff x="0" y="0"/>
          <a:chExt cx="0" cy="0"/>
        </a:xfrm>
      </p:grpSpPr>
      <p:sp>
        <p:nvSpPr>
          <p:cNvPr id="933" name="Google Shape;933;g55c78127b3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55c78127b3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8" name="Shape 938"/>
        <p:cNvGrpSpPr/>
        <p:nvPr/>
      </p:nvGrpSpPr>
      <p:grpSpPr>
        <a:xfrm>
          <a:off x="0" y="0"/>
          <a:ext cx="0" cy="0"/>
          <a:chOff x="0" y="0"/>
          <a:chExt cx="0" cy="0"/>
        </a:xfrm>
      </p:grpSpPr>
      <p:sp>
        <p:nvSpPr>
          <p:cNvPr id="939" name="Google Shape;939;g55c78127b3_0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55c78127b3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636cfe04b4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36cfe04b4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4" name="Shape 944"/>
        <p:cNvGrpSpPr/>
        <p:nvPr/>
      </p:nvGrpSpPr>
      <p:grpSpPr>
        <a:xfrm>
          <a:off x="0" y="0"/>
          <a:ext cx="0" cy="0"/>
          <a:chOff x="0" y="0"/>
          <a:chExt cx="0" cy="0"/>
        </a:xfrm>
      </p:grpSpPr>
      <p:sp>
        <p:nvSpPr>
          <p:cNvPr id="945" name="Google Shape;945;g55c78127b3_0_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55c78127b3_0_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0" name="Shape 960"/>
        <p:cNvGrpSpPr/>
        <p:nvPr/>
      </p:nvGrpSpPr>
      <p:grpSpPr>
        <a:xfrm>
          <a:off x="0" y="0"/>
          <a:ext cx="0" cy="0"/>
          <a:chOff x="0" y="0"/>
          <a:chExt cx="0" cy="0"/>
        </a:xfrm>
      </p:grpSpPr>
      <p:sp>
        <p:nvSpPr>
          <p:cNvPr id="961" name="Google Shape;961;g55caffc4a1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55caffc4a1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6" name="Shape 966"/>
        <p:cNvGrpSpPr/>
        <p:nvPr/>
      </p:nvGrpSpPr>
      <p:grpSpPr>
        <a:xfrm>
          <a:off x="0" y="0"/>
          <a:ext cx="0" cy="0"/>
          <a:chOff x="0" y="0"/>
          <a:chExt cx="0" cy="0"/>
        </a:xfrm>
      </p:grpSpPr>
      <p:sp>
        <p:nvSpPr>
          <p:cNvPr id="967" name="Google Shape;967;g55c78127b3_0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55c78127b3_0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2" name="Shape 972"/>
        <p:cNvGrpSpPr/>
        <p:nvPr/>
      </p:nvGrpSpPr>
      <p:grpSpPr>
        <a:xfrm>
          <a:off x="0" y="0"/>
          <a:ext cx="0" cy="0"/>
          <a:chOff x="0" y="0"/>
          <a:chExt cx="0" cy="0"/>
        </a:xfrm>
      </p:grpSpPr>
      <p:sp>
        <p:nvSpPr>
          <p:cNvPr id="973" name="Google Shape;973;g55c78127b3_0_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55c78127b3_0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9" name="Shape 979"/>
        <p:cNvGrpSpPr/>
        <p:nvPr/>
      </p:nvGrpSpPr>
      <p:grpSpPr>
        <a:xfrm>
          <a:off x="0" y="0"/>
          <a:ext cx="0" cy="0"/>
          <a:chOff x="0" y="0"/>
          <a:chExt cx="0" cy="0"/>
        </a:xfrm>
      </p:grpSpPr>
      <p:sp>
        <p:nvSpPr>
          <p:cNvPr id="980" name="Google Shape;980;g55c78127b3_0_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55c78127b3_0_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4" name="Shape 984"/>
        <p:cNvGrpSpPr/>
        <p:nvPr/>
      </p:nvGrpSpPr>
      <p:grpSpPr>
        <a:xfrm>
          <a:off x="0" y="0"/>
          <a:ext cx="0" cy="0"/>
          <a:chOff x="0" y="0"/>
          <a:chExt cx="0" cy="0"/>
        </a:xfrm>
      </p:grpSpPr>
      <p:sp>
        <p:nvSpPr>
          <p:cNvPr id="985" name="Google Shape;985;g55c78127b3_0_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55c78127b3_0_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자연어 분석은, 비슷한 답은 오답!!!</a:t>
            </a:r>
            <a:endParaRPr lang="en-US"/>
          </a:p>
          <a:p>
            <a:pPr marL="0" lvl="0" indent="0" algn="l" rtl="0">
              <a:spcBef>
                <a:spcPts val="0"/>
              </a:spcBef>
              <a:spcAft>
                <a:spcPts val="0"/>
              </a:spcAft>
              <a:buNone/>
            </a:pPr>
            <a:r>
              <a:rPr lang="en-US"/>
              <a:t>10% 비슷한 답, 50% 비슷한 답, 90% 비슷한 답이 존재하지 않는다 ( All or Nothing)</a:t>
            </a:r>
            <a:endParaRPr lang="en-US"/>
          </a:p>
          <a:p>
            <a:pPr marL="0" lvl="0" indent="0" algn="l" rtl="0">
              <a:spcBef>
                <a:spcPts val="0"/>
              </a:spcBef>
              <a:spcAft>
                <a:spcPts val="0"/>
              </a:spcAft>
              <a:buNone/>
            </a:pPr>
          </a:p>
          <a:p>
            <a:pPr marL="457200" lvl="0" indent="-298450" algn="l" rtl="0">
              <a:spcBef>
                <a:spcPts val="0"/>
              </a:spcBef>
              <a:spcAft>
                <a:spcPts val="0"/>
              </a:spcAft>
              <a:buSzPts val="1100"/>
              <a:buAutoNum type="arabicPeriod"/>
            </a:pPr>
            <a:r>
              <a:rPr lang="en-US"/>
              <a:t>밝기조절/ 음색의 조절등 전체적인 조절이 불가능</a:t>
            </a:r>
            <a:endParaRPr lang="en-US"/>
          </a:p>
          <a:p>
            <a:pPr marL="457200" lvl="0" indent="-298450" algn="l" rtl="0">
              <a:spcBef>
                <a:spcPts val="0"/>
              </a:spcBef>
              <a:spcAft>
                <a:spcPts val="0"/>
              </a:spcAft>
              <a:buSzPts val="1100"/>
              <a:buAutoNum type="arabicPeriod"/>
            </a:pPr>
            <a:r>
              <a:rPr lang="en-US"/>
              <a:t>특정한 단어에는 일치되는/ 부합되는 정확한 내용이 1개만 존재한다 (비슷한 의미/ 내용을 출력시 오류처리)</a:t>
            </a:r>
            <a:endParaRPr lang="en-US"/>
          </a:p>
          <a:p>
            <a:pPr marL="0" lvl="0" indent="0" algn="l" rtl="0">
              <a:spcBef>
                <a:spcPts val="0"/>
              </a:spcBef>
              <a:spcAft>
                <a:spcPts val="0"/>
              </a:spcAft>
              <a:buNone/>
            </a:p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9" name="Shape 989"/>
        <p:cNvGrpSpPr/>
        <p:nvPr/>
      </p:nvGrpSpPr>
      <p:grpSpPr>
        <a:xfrm>
          <a:off x="0" y="0"/>
          <a:ext cx="0" cy="0"/>
          <a:chOff x="0" y="0"/>
          <a:chExt cx="0" cy="0"/>
        </a:xfrm>
      </p:grpSpPr>
      <p:sp>
        <p:nvSpPr>
          <p:cNvPr id="990" name="Google Shape;990;g4735caa1c3_0_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4735caa1c3_0_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자연어 분석</a:t>
            </a:r>
            <a:endParaRPr lang="en-US"/>
          </a:p>
          <a:p>
            <a:pPr marL="0" lvl="0" indent="0" algn="l" rtl="0">
              <a:spcBef>
                <a:spcPts val="0"/>
              </a:spcBef>
              <a:spcAft>
                <a:spcPts val="0"/>
              </a:spcAft>
              <a:buNone/>
            </a:pPr>
            <a:r>
              <a:rPr lang="en-US"/>
              <a:t>요소들을 잘게 구분한 뒤, 객체간 유사도를 묶어서 정리 후 분석한다</a:t>
            </a:r>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4" name="Shape 994"/>
        <p:cNvGrpSpPr/>
        <p:nvPr/>
      </p:nvGrpSpPr>
      <p:grpSpPr>
        <a:xfrm>
          <a:off x="0" y="0"/>
          <a:ext cx="0" cy="0"/>
          <a:chOff x="0" y="0"/>
          <a:chExt cx="0" cy="0"/>
        </a:xfrm>
      </p:grpSpPr>
      <p:sp>
        <p:nvSpPr>
          <p:cNvPr id="995" name="Google Shape;995;g4feb404b20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4feb404b20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0" name="Shape 1000"/>
        <p:cNvGrpSpPr/>
        <p:nvPr/>
      </p:nvGrpSpPr>
      <p:grpSpPr>
        <a:xfrm>
          <a:off x="0" y="0"/>
          <a:ext cx="0" cy="0"/>
          <a:chOff x="0" y="0"/>
          <a:chExt cx="0" cy="0"/>
        </a:xfrm>
      </p:grpSpPr>
      <p:sp>
        <p:nvSpPr>
          <p:cNvPr id="1001" name="Google Shape;1001;g4d004d703f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4d004d703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6" name="Shape 1006"/>
        <p:cNvGrpSpPr/>
        <p:nvPr/>
      </p:nvGrpSpPr>
      <p:grpSpPr>
        <a:xfrm>
          <a:off x="0" y="0"/>
          <a:ext cx="0" cy="0"/>
          <a:chOff x="0" y="0"/>
          <a:chExt cx="0" cy="0"/>
        </a:xfrm>
      </p:grpSpPr>
      <p:sp>
        <p:nvSpPr>
          <p:cNvPr id="1007" name="Google Shape;1007;g4fe6e076c5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4fe6e076c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636cfe04b4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36cfe04b4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1" name="Shape 1011"/>
        <p:cNvGrpSpPr/>
        <p:nvPr/>
      </p:nvGrpSpPr>
      <p:grpSpPr>
        <a:xfrm>
          <a:off x="0" y="0"/>
          <a:ext cx="0" cy="0"/>
          <a:chOff x="0" y="0"/>
          <a:chExt cx="0" cy="0"/>
        </a:xfrm>
      </p:grpSpPr>
      <p:sp>
        <p:nvSpPr>
          <p:cNvPr id="1012" name="Google Shape;1012;g4feb404b20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4feb404b20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7" name="Shape 1017"/>
        <p:cNvGrpSpPr/>
        <p:nvPr/>
      </p:nvGrpSpPr>
      <p:grpSpPr>
        <a:xfrm>
          <a:off x="0" y="0"/>
          <a:ext cx="0" cy="0"/>
          <a:chOff x="0" y="0"/>
          <a:chExt cx="0" cy="0"/>
        </a:xfrm>
      </p:grpSpPr>
      <p:sp>
        <p:nvSpPr>
          <p:cNvPr id="1018" name="Google Shape;1018;g51cf8fa23f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1cf8fa23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2" name="Shape 1022"/>
        <p:cNvGrpSpPr/>
        <p:nvPr/>
      </p:nvGrpSpPr>
      <p:grpSpPr>
        <a:xfrm>
          <a:off x="0" y="0"/>
          <a:ext cx="0" cy="0"/>
          <a:chOff x="0" y="0"/>
          <a:chExt cx="0" cy="0"/>
        </a:xfrm>
      </p:grpSpPr>
      <p:sp>
        <p:nvSpPr>
          <p:cNvPr id="1023" name="Google Shape;1023;g6153157bed_0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6153157bed_0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8" name="Shape 1028"/>
        <p:cNvGrpSpPr/>
        <p:nvPr/>
      </p:nvGrpSpPr>
      <p:grpSpPr>
        <a:xfrm>
          <a:off x="0" y="0"/>
          <a:ext cx="0" cy="0"/>
          <a:chOff x="0" y="0"/>
          <a:chExt cx="0" cy="0"/>
        </a:xfrm>
      </p:grpSpPr>
      <p:sp>
        <p:nvSpPr>
          <p:cNvPr id="1029" name="Google Shape;1029;g51cf8fa23f_0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51cf8fa23f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5" name="Shape 1035"/>
        <p:cNvGrpSpPr/>
        <p:nvPr/>
      </p:nvGrpSpPr>
      <p:grpSpPr>
        <a:xfrm>
          <a:off x="0" y="0"/>
          <a:ext cx="0" cy="0"/>
          <a:chOff x="0" y="0"/>
          <a:chExt cx="0" cy="0"/>
        </a:xfrm>
      </p:grpSpPr>
      <p:sp>
        <p:nvSpPr>
          <p:cNvPr id="1036" name="Google Shape;1036;g509df1a9bb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509df1a9bb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0" name="Shape 1040"/>
        <p:cNvGrpSpPr/>
        <p:nvPr/>
      </p:nvGrpSpPr>
      <p:grpSpPr>
        <a:xfrm>
          <a:off x="0" y="0"/>
          <a:ext cx="0" cy="0"/>
          <a:chOff x="0" y="0"/>
          <a:chExt cx="0" cy="0"/>
        </a:xfrm>
      </p:grpSpPr>
      <p:sp>
        <p:nvSpPr>
          <p:cNvPr id="1041" name="Google Shape;1041;g636cfe04b4_0_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636cfe04b4_0_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5" name="Shape 1045"/>
        <p:cNvGrpSpPr/>
        <p:nvPr/>
      </p:nvGrpSpPr>
      <p:grpSpPr>
        <a:xfrm>
          <a:off x="0" y="0"/>
          <a:ext cx="0" cy="0"/>
          <a:chOff x="0" y="0"/>
          <a:chExt cx="0" cy="0"/>
        </a:xfrm>
      </p:grpSpPr>
      <p:sp>
        <p:nvSpPr>
          <p:cNvPr id="1046" name="Google Shape;1046;g4fc60d0274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4fc60d0274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2" name="Shape 1052"/>
        <p:cNvGrpSpPr/>
        <p:nvPr/>
      </p:nvGrpSpPr>
      <p:grpSpPr>
        <a:xfrm>
          <a:off x="0" y="0"/>
          <a:ext cx="0" cy="0"/>
          <a:chOff x="0" y="0"/>
          <a:chExt cx="0" cy="0"/>
        </a:xfrm>
      </p:grpSpPr>
      <p:sp>
        <p:nvSpPr>
          <p:cNvPr id="1053" name="Google Shape;1053;g4fc60d0274_0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4fc60d0274_0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9" name="Shape 1059"/>
        <p:cNvGrpSpPr/>
        <p:nvPr/>
      </p:nvGrpSpPr>
      <p:grpSpPr>
        <a:xfrm>
          <a:off x="0" y="0"/>
          <a:ext cx="0" cy="0"/>
          <a:chOff x="0" y="0"/>
          <a:chExt cx="0" cy="0"/>
        </a:xfrm>
      </p:grpSpPr>
      <p:sp>
        <p:nvSpPr>
          <p:cNvPr id="1060" name="Google Shape;1060;g4fc60d0274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4fc60d0274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5" name="Shape 1065"/>
        <p:cNvGrpSpPr/>
        <p:nvPr/>
      </p:nvGrpSpPr>
      <p:grpSpPr>
        <a:xfrm>
          <a:off x="0" y="0"/>
          <a:ext cx="0" cy="0"/>
          <a:chOff x="0" y="0"/>
          <a:chExt cx="0" cy="0"/>
        </a:xfrm>
      </p:grpSpPr>
      <p:sp>
        <p:nvSpPr>
          <p:cNvPr id="1066" name="Google Shape;1066;g51cf8fa23f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1cf8fa23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g636cfe04b4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6cfe04b4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0" name="Shape 1070"/>
        <p:cNvGrpSpPr/>
        <p:nvPr/>
      </p:nvGrpSpPr>
      <p:grpSpPr>
        <a:xfrm>
          <a:off x="0" y="0"/>
          <a:ext cx="0" cy="0"/>
          <a:chOff x="0" y="0"/>
          <a:chExt cx="0" cy="0"/>
        </a:xfrm>
      </p:grpSpPr>
      <p:sp>
        <p:nvSpPr>
          <p:cNvPr id="1071" name="Google Shape;1071;g509df1a9bb_1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509df1a9bb_1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즉 딥러닝 설명도 해당 모델로 잘 나오는 예시를 들어서 설명할 뿐,</a:t>
            </a:r>
            <a:endParaRPr lang="en-US"/>
          </a:p>
          <a:p>
            <a:pPr marL="0" lvl="0" indent="0" algn="l" rtl="0">
              <a:spcBef>
                <a:spcPts val="0"/>
              </a:spcBef>
              <a:spcAft>
                <a:spcPts val="0"/>
              </a:spcAft>
              <a:buNone/>
            </a:pPr>
            <a:r>
              <a:rPr lang="en-US"/>
              <a:t>이를 구조적 원리적으로 접근하려다 보면 결국은 수식의 함정에 빠져들고 만다</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사람도 동일한 적혈구/ 백혈구/ 혈소판으로 이루어진 셀들의 연결망</a:t>
            </a:r>
            <a:endParaRPr lang="en-US"/>
          </a:p>
          <a:p>
            <a:pPr marL="0" lvl="0" indent="0" algn="l" rtl="0">
              <a:spcBef>
                <a:spcPts val="0"/>
              </a:spcBef>
              <a:spcAft>
                <a:spcPts val="0"/>
              </a:spcAft>
              <a:buNone/>
            </a:pPr>
            <a:r>
              <a:rPr lang="en-US"/>
              <a:t>동일한 DNA로 구성된 세포들이 분화되어 다양한 기능을 구현</a:t>
            </a:r>
            <a:endParaRPr lang="en-US"/>
          </a:p>
          <a:p>
            <a:pPr marL="0" lvl="0" indent="0" algn="l" rtl="0">
              <a:spcBef>
                <a:spcPts val="0"/>
              </a:spcBef>
              <a:spcAft>
                <a:spcPts val="0"/>
              </a:spcAft>
              <a:buNone/>
            </a:pPr>
          </a:p>
          <a:p>
            <a:pPr marL="0" lvl="0" indent="0" algn="l" rtl="0">
              <a:spcBef>
                <a:spcPts val="0"/>
              </a:spcBef>
              <a:spcAft>
                <a:spcPts val="0"/>
              </a:spcAft>
              <a:buNone/>
            </a:pPr>
            <a:r>
              <a:rPr lang="en-US"/>
              <a:t>네트워크 안의 수식은</a:t>
            </a:r>
            <a:endParaRPr lang="en-US"/>
          </a:p>
          <a:p>
            <a:pPr marL="457200" lvl="0" indent="-298450" algn="l" rtl="0">
              <a:spcBef>
                <a:spcPts val="0"/>
              </a:spcBef>
              <a:spcAft>
                <a:spcPts val="0"/>
              </a:spcAft>
              <a:buSzPts val="1100"/>
              <a:buAutoNum type="arabicPeriod"/>
            </a:pPr>
            <a:r>
              <a:rPr lang="en-US"/>
              <a:t>선형회귀식</a:t>
            </a:r>
            <a:endParaRPr lang="en-US"/>
          </a:p>
          <a:p>
            <a:pPr marL="457200" lvl="0" indent="-298450" algn="l" rtl="0">
              <a:spcBef>
                <a:spcPts val="0"/>
              </a:spcBef>
              <a:spcAft>
                <a:spcPts val="0"/>
              </a:spcAft>
              <a:buSzPts val="1100"/>
              <a:buAutoNum type="arabicPeriod"/>
            </a:pPr>
            <a:r>
              <a:rPr lang="en-US"/>
              <a:t>로지스틱 회귀식</a:t>
            </a:r>
            <a:endParaRPr lang="en-US"/>
          </a:p>
          <a:p>
            <a:pPr marL="0" lvl="0" indent="0" algn="l" rtl="0">
              <a:spcBef>
                <a:spcPts val="0"/>
              </a:spcBef>
              <a:spcAft>
                <a:spcPts val="0"/>
              </a:spcAft>
              <a:buNone/>
            </a:pPr>
          </a:p>
          <a:p>
            <a:pPr marL="0" lvl="0" indent="0" algn="l" rtl="0">
              <a:spcBef>
                <a:spcPts val="0"/>
              </a:spcBef>
              <a:spcAft>
                <a:spcPts val="0"/>
              </a:spcAft>
              <a:buNone/>
            </a:pPr>
            <a:r>
              <a:rPr lang="en-US"/>
              <a:t>딥러닝에서 구조의 유</a:t>
            </a:r>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7" name="Shape 1077"/>
        <p:cNvGrpSpPr/>
        <p:nvPr/>
      </p:nvGrpSpPr>
      <p:grpSpPr>
        <a:xfrm>
          <a:off x="0" y="0"/>
          <a:ext cx="0" cy="0"/>
          <a:chOff x="0" y="0"/>
          <a:chExt cx="0" cy="0"/>
        </a:xfrm>
      </p:grpSpPr>
      <p:sp>
        <p:nvSpPr>
          <p:cNvPr id="1078" name="Google Shape;1078;g555a1edfc8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555a1edfc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2" name="Shape 1082"/>
        <p:cNvGrpSpPr/>
        <p:nvPr/>
      </p:nvGrpSpPr>
      <p:grpSpPr>
        <a:xfrm>
          <a:off x="0" y="0"/>
          <a:ext cx="0" cy="0"/>
          <a:chOff x="0" y="0"/>
          <a:chExt cx="0" cy="0"/>
        </a:xfrm>
      </p:grpSpPr>
      <p:sp>
        <p:nvSpPr>
          <p:cNvPr id="1083" name="Google Shape;1083;g52012c8ac0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2012c8ac0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8" name="Shape 1088"/>
        <p:cNvGrpSpPr/>
        <p:nvPr/>
      </p:nvGrpSpPr>
      <p:grpSpPr>
        <a:xfrm>
          <a:off x="0" y="0"/>
          <a:ext cx="0" cy="0"/>
          <a:chOff x="0" y="0"/>
          <a:chExt cx="0" cy="0"/>
        </a:xfrm>
      </p:grpSpPr>
      <p:sp>
        <p:nvSpPr>
          <p:cNvPr id="1089" name="Google Shape;1089;g497d34dace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497d34dace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3" name="Shape 1093"/>
        <p:cNvGrpSpPr/>
        <p:nvPr/>
      </p:nvGrpSpPr>
      <p:grpSpPr>
        <a:xfrm>
          <a:off x="0" y="0"/>
          <a:ext cx="0" cy="0"/>
          <a:chOff x="0" y="0"/>
          <a:chExt cx="0" cy="0"/>
        </a:xfrm>
      </p:grpSpPr>
      <p:sp>
        <p:nvSpPr>
          <p:cNvPr id="1094" name="Google Shape;1094;g55caffc4a1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55caffc4a1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2" name="Shape 1102"/>
        <p:cNvGrpSpPr/>
        <p:nvPr/>
      </p:nvGrpSpPr>
      <p:grpSpPr>
        <a:xfrm>
          <a:off x="0" y="0"/>
          <a:ext cx="0" cy="0"/>
          <a:chOff x="0" y="0"/>
          <a:chExt cx="0" cy="0"/>
        </a:xfrm>
      </p:grpSpPr>
      <p:sp>
        <p:nvSpPr>
          <p:cNvPr id="1103" name="Google Shape;1103;g4fe6e076c5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4fe6e076c5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1" name="Shape 1111"/>
        <p:cNvGrpSpPr/>
        <p:nvPr/>
      </p:nvGrpSpPr>
      <p:grpSpPr>
        <a:xfrm>
          <a:off x="0" y="0"/>
          <a:ext cx="0" cy="0"/>
          <a:chOff x="0" y="0"/>
          <a:chExt cx="0" cy="0"/>
        </a:xfrm>
      </p:grpSpPr>
      <p:sp>
        <p:nvSpPr>
          <p:cNvPr id="1112" name="Google Shape;1112;g4266f871d6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4266f871d6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7" name="Shape 1117"/>
        <p:cNvGrpSpPr/>
        <p:nvPr/>
      </p:nvGrpSpPr>
      <p:grpSpPr>
        <a:xfrm>
          <a:off x="0" y="0"/>
          <a:ext cx="0" cy="0"/>
          <a:chOff x="0" y="0"/>
          <a:chExt cx="0" cy="0"/>
        </a:xfrm>
      </p:grpSpPr>
      <p:sp>
        <p:nvSpPr>
          <p:cNvPr id="1118" name="Google Shape;1118;g3fc47a1ff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3fc47a1ff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3" name="Shape 1123"/>
        <p:cNvGrpSpPr/>
        <p:nvPr/>
      </p:nvGrpSpPr>
      <p:grpSpPr>
        <a:xfrm>
          <a:off x="0" y="0"/>
          <a:ext cx="0" cy="0"/>
          <a:chOff x="0" y="0"/>
          <a:chExt cx="0" cy="0"/>
        </a:xfrm>
      </p:grpSpPr>
      <p:sp>
        <p:nvSpPr>
          <p:cNvPr id="1124" name="Google Shape;1124;g3fc3c5d970_14_2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3fc3c5d970_14_2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8" name="Shape 1128"/>
        <p:cNvGrpSpPr/>
        <p:nvPr/>
      </p:nvGrpSpPr>
      <p:grpSpPr>
        <a:xfrm>
          <a:off x="0" y="0"/>
          <a:ext cx="0" cy="0"/>
          <a:chOff x="0" y="0"/>
          <a:chExt cx="0" cy="0"/>
        </a:xfrm>
      </p:grpSpPr>
      <p:sp>
        <p:nvSpPr>
          <p:cNvPr id="1129" name="Google Shape;1129;g3fc3c5d970_14_2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3fc3c5d970_14_2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636cfe04b4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6cfe04b4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g47ffceae85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7ffceae85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단어의 의미 정확도 10%, 50%, 70%, 90% 를 판단하는 방법은???</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636cfe04b4_0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36cfe04b4_0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55c78127b3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5c78127b3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 name="Shape 66"/>
        <p:cNvGrpSpPr/>
        <p:nvPr/>
      </p:nvGrpSpPr>
      <p:grpSpPr>
        <a:xfrm>
          <a:off x="0" y="0"/>
          <a:ext cx="0" cy="0"/>
          <a:chOff x="0" y="0"/>
          <a:chExt cx="0" cy="0"/>
        </a:xfrm>
      </p:grpSpPr>
      <p:sp>
        <p:nvSpPr>
          <p:cNvPr id="67" name="Google Shape;67;g494901d9bb_2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94901d9bb_2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2018.09.21 23차 강의후기</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내용을 중간에 따라가다가 헤매이면 어려워서 곤란해하는 경우가 발행</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8차 개념과 개념들 사이에 시작할때..</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앞의 개념들의 내용과 다음 개념의 필요성을 구체화 하기</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지금까지는 내용 날것 그대로 설명을 하는 바람에 어려워함</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보다 MSG를 많이 가미해서 도입부와 마무리에 추가를 해서</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보다 다양한 체험을 통해서 가깝게 개념을 접근 가능하도록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중간 중간 양념을 추가할 필요가 있음</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46f208915f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6f208915f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자연어 분석</a:t>
            </a:r>
            <a:endParaRPr lang="en-US"/>
          </a:p>
          <a:p>
            <a:pPr marL="0" lvl="0" indent="0" algn="l" rtl="0">
              <a:spcBef>
                <a:spcPts val="0"/>
              </a:spcBef>
              <a:spcAft>
                <a:spcPts val="0"/>
              </a:spcAft>
              <a:buNone/>
            </a:pPr>
            <a:r>
              <a:rPr lang="en-US"/>
              <a:t>요소들을 잘게 구분한 뒤, 객체간 유사도를 묶어서 정리 후 분석한다</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46f208915f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6f208915f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자연어 분석은, 비슷한 답은 오답!!!</a:t>
            </a:r>
            <a:endParaRPr lang="en-US"/>
          </a:p>
          <a:p>
            <a:pPr marL="0" lvl="0" indent="0" algn="l" rtl="0">
              <a:spcBef>
                <a:spcPts val="0"/>
              </a:spcBef>
              <a:spcAft>
                <a:spcPts val="0"/>
              </a:spcAft>
              <a:buNone/>
            </a:pPr>
            <a:r>
              <a:rPr lang="en-US"/>
              <a:t>10% 비슷한 답, 50% 비슷한 답, 90% 비슷한 답이 존재하지 않는다 ( All or Nothing)</a:t>
            </a:r>
            <a:endParaRPr lang="en-US"/>
          </a:p>
          <a:p>
            <a:pPr marL="0" lvl="0" indent="0" algn="l" rtl="0">
              <a:spcBef>
                <a:spcPts val="0"/>
              </a:spcBef>
              <a:spcAft>
                <a:spcPts val="0"/>
              </a:spcAft>
              <a:buNone/>
            </a:pPr>
          </a:p>
          <a:p>
            <a:pPr marL="457200" lvl="0" indent="-298450" algn="l" rtl="0">
              <a:spcBef>
                <a:spcPts val="0"/>
              </a:spcBef>
              <a:spcAft>
                <a:spcPts val="0"/>
              </a:spcAft>
              <a:buSzPts val="1100"/>
              <a:buAutoNum type="arabicPeriod"/>
            </a:pPr>
            <a:r>
              <a:rPr lang="en-US"/>
              <a:t>밝기조절/ 음색의 조절등 전체적인 조절이 불가능</a:t>
            </a:r>
            <a:endParaRPr lang="en-US"/>
          </a:p>
          <a:p>
            <a:pPr marL="457200" lvl="0" indent="-298450" algn="l" rtl="0">
              <a:spcBef>
                <a:spcPts val="0"/>
              </a:spcBef>
              <a:spcAft>
                <a:spcPts val="0"/>
              </a:spcAft>
              <a:buSzPts val="1100"/>
              <a:buAutoNum type="arabicPeriod"/>
            </a:pPr>
            <a:r>
              <a:rPr lang="en-US"/>
              <a:t>특정한 단어에는 일치되는/ 부합되는 정확한 내용이 1개만 존재한다 (비슷한 의미/ 내용을 출력시 오류처리)</a:t>
            </a:r>
            <a:endParaRPr lang="en-US"/>
          </a:p>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43734bdcbb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3734bdcbb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g46f208915f_0_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6f208915f_0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4941b2d7b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941b2d7b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412aa426b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12aa426b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 name="Shape 196"/>
        <p:cNvGrpSpPr/>
        <p:nvPr/>
      </p:nvGrpSpPr>
      <p:grpSpPr>
        <a:xfrm>
          <a:off x="0" y="0"/>
          <a:ext cx="0" cy="0"/>
          <a:chOff x="0" y="0"/>
          <a:chExt cx="0" cy="0"/>
        </a:xfrm>
      </p:grpSpPr>
      <p:sp>
        <p:nvSpPr>
          <p:cNvPr id="197" name="Google Shape;197;g45f03b0654_1_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5f03b0654_1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Tagging 작업을 하는 중요한 이유!!!</a:t>
            </a:r>
            <a:endParaRPr lang="en-US"/>
          </a:p>
          <a:p>
            <a:pPr marL="0" lvl="0" indent="0" algn="l" rtl="0">
              <a:spcBef>
                <a:spcPts val="0"/>
              </a:spcBef>
              <a:spcAft>
                <a:spcPts val="0"/>
              </a:spcAft>
              <a:buNone/>
            </a:pPr>
            <a:r>
              <a:rPr lang="en-US"/>
              <a:t>명사의 Stemming 작업이 가능하다!!!</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 name="Shape 213"/>
        <p:cNvGrpSpPr/>
        <p:nvPr/>
      </p:nvGrpSpPr>
      <p:grpSpPr>
        <a:xfrm>
          <a:off x="0" y="0"/>
          <a:ext cx="0" cy="0"/>
          <a:chOff x="0" y="0"/>
          <a:chExt cx="0" cy="0"/>
        </a:xfrm>
      </p:grpSpPr>
      <p:sp>
        <p:nvSpPr>
          <p:cNvPr id="214" name="Google Shape;214;g43417dbe31_1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3417dbe31_1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Tagging 작업을 하는 중요한 이유!!!</a:t>
            </a:r>
            <a:endParaRPr lang="en-US"/>
          </a:p>
          <a:p>
            <a:pPr marL="0" lvl="0" indent="0" algn="l" rtl="0">
              <a:spcBef>
                <a:spcPts val="0"/>
              </a:spcBef>
              <a:spcAft>
                <a:spcPts val="0"/>
              </a:spcAft>
              <a:buNone/>
            </a:pPr>
            <a:r>
              <a:rPr lang="en-US"/>
              <a:t>명사의 Stemming 작업이 가능하다!!!</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g507976bbbe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07976bbbe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g3e61e787c6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e61e787c6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g6153157bed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6153157bed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g46f208915f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6f208915f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47ffceae85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47ffceae8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46f208915f_0_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6f208915f_0_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 name="Shape 254"/>
        <p:cNvGrpSpPr/>
        <p:nvPr/>
      </p:nvGrpSpPr>
      <p:grpSpPr>
        <a:xfrm>
          <a:off x="0" y="0"/>
          <a:ext cx="0" cy="0"/>
          <a:chOff x="0" y="0"/>
          <a:chExt cx="0" cy="0"/>
        </a:xfrm>
      </p:grpSpPr>
      <p:sp>
        <p:nvSpPr>
          <p:cNvPr id="255" name="Google Shape;255;g3e61e787c6_0_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e61e787c6_0_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g42b1b9784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2b1b9784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농작물을 수확하는 트랙터!!!</a:t>
            </a:r>
            <a:endParaRPr lang="en-US"/>
          </a:p>
          <a:p>
            <a:pPr marL="0" lvl="0" indent="0" algn="l" rtl="0">
              <a:spcBef>
                <a:spcPts val="0"/>
              </a:spcBef>
              <a:spcAft>
                <a:spcPts val="0"/>
              </a:spcAft>
              <a:buNone/>
            </a:pPr>
          </a:p>
          <a:p>
            <a:pPr marL="0" lvl="0" indent="0" algn="l" rtl="0">
              <a:spcBef>
                <a:spcPts val="0"/>
              </a:spcBef>
              <a:spcAft>
                <a:spcPts val="0"/>
              </a:spcAft>
              <a:buNone/>
            </a:pPr>
            <a:r>
              <a:rPr lang="en-US"/>
              <a:t>트랙터의 로타리날을 어떤걸 사용하느냐??</a:t>
            </a:r>
            <a:endParaRPr lang="en-US"/>
          </a:p>
          <a:p>
            <a:pPr marL="0" lvl="0" indent="0" algn="l" rtl="0">
              <a:spcBef>
                <a:spcPts val="0"/>
              </a:spcBef>
              <a:spcAft>
                <a:spcPts val="0"/>
              </a:spcAft>
              <a:buNone/>
            </a:pPr>
            <a:r>
              <a:rPr lang="en-US"/>
              <a:t>어떠한 기준을 사용하여 Token을 수집할 것인가???</a:t>
            </a:r>
            <a:endParaRPr lang="en-US"/>
          </a:p>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 name="Shape 267"/>
        <p:cNvGrpSpPr/>
        <p:nvPr/>
      </p:nvGrpSpPr>
      <p:grpSpPr>
        <a:xfrm>
          <a:off x="0" y="0"/>
          <a:ext cx="0" cy="0"/>
          <a:chOff x="0" y="0"/>
          <a:chExt cx="0" cy="0"/>
        </a:xfrm>
      </p:grpSpPr>
      <p:sp>
        <p:nvSpPr>
          <p:cNvPr id="268" name="Google Shape;268;g46f208915f_0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46f208915f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Photoshop 에서는 이미지 전체를 한꺼번에 작업을 하지만</a:t>
            </a:r>
            <a:endParaRPr lang="en-US"/>
          </a:p>
          <a:p>
            <a:pPr marL="0" lvl="0" indent="0" algn="l" rtl="0">
              <a:spcBef>
                <a:spcPts val="0"/>
              </a:spcBef>
              <a:spcAft>
                <a:spcPts val="0"/>
              </a:spcAft>
              <a:buNone/>
            </a:pPr>
            <a:r>
              <a:rPr lang="en-US"/>
              <a:t>자연어 분석에서는 최대한 공통되는 것끼리 구분하는 작업 | Token의 추출!!</a:t>
            </a:r>
            <a:endParaRPr lang="en-US"/>
          </a:p>
          <a:p>
            <a:pPr marL="0" lvl="0" indent="0" algn="l" rtl="0">
              <a:spcBef>
                <a:spcPts val="0"/>
              </a:spcBef>
              <a:spcAft>
                <a:spcPts val="0"/>
              </a:spcAft>
              <a:buNone/>
            </a:pPr>
            <a:r>
              <a:rPr lang="en-US"/>
              <a:t>이 안에서도 Token의 구분이 필요하다..</a:t>
            </a:r>
            <a:endParaRPr lang="en-US"/>
          </a:p>
          <a:p>
            <a:pPr marL="457200" lvl="0" indent="-298450" algn="l" rtl="0">
              <a:spcBef>
                <a:spcPts val="0"/>
              </a:spcBef>
              <a:spcAft>
                <a:spcPts val="0"/>
              </a:spcAft>
              <a:buSzPts val="1100"/>
              <a:buAutoNum type="arabicPeriod"/>
            </a:pPr>
            <a:r>
              <a:rPr lang="en-US"/>
              <a:t>한글</a:t>
            </a:r>
            <a:endParaRPr lang="en-US"/>
          </a:p>
          <a:p>
            <a:pPr marL="457200" lvl="0" indent="-298450" algn="l" rtl="0">
              <a:spcBef>
                <a:spcPts val="0"/>
              </a:spcBef>
              <a:spcAft>
                <a:spcPts val="0"/>
              </a:spcAft>
              <a:buSzPts val="1100"/>
              <a:buAutoNum type="arabicPeriod"/>
            </a:pPr>
            <a:r>
              <a:rPr lang="en-US"/>
              <a:t>숫자</a:t>
            </a:r>
            <a:endParaRPr lang="en-US"/>
          </a:p>
          <a:p>
            <a:pPr marL="457200" lvl="0" indent="-298450" algn="l" rtl="0">
              <a:spcBef>
                <a:spcPts val="0"/>
              </a:spcBef>
              <a:spcAft>
                <a:spcPts val="0"/>
              </a:spcAft>
              <a:buSzPts val="1100"/>
              <a:buAutoNum type="arabicPeriod"/>
            </a:pPr>
            <a:r>
              <a:rPr lang="en-US"/>
              <a:t>영문 (Url 주소)</a:t>
            </a:r>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 name="Shape 275"/>
        <p:cNvGrpSpPr/>
        <p:nvPr/>
      </p:nvGrpSpPr>
      <p:grpSpPr>
        <a:xfrm>
          <a:off x="0" y="0"/>
          <a:ext cx="0" cy="0"/>
          <a:chOff x="0" y="0"/>
          <a:chExt cx="0" cy="0"/>
        </a:xfrm>
      </p:grpSpPr>
      <p:sp>
        <p:nvSpPr>
          <p:cNvPr id="276" name="Google Shape;276;g3e61e787c6_0_1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e61e787c6_0_1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어떠한 기준으로 Token을 추출할 것인가???</a:t>
            </a:r>
            <a:endParaRPr lang="en-US"/>
          </a:p>
          <a:p>
            <a:pPr marL="0" lvl="0" indent="0" algn="l" rtl="0">
              <a:spcBef>
                <a:spcPts val="0"/>
              </a:spcBef>
              <a:spcAft>
                <a:spcPts val="0"/>
              </a:spcAft>
              <a:buNone/>
            </a:pPr>
          </a:p>
          <a:p>
            <a:pPr marL="0" lvl="0" indent="0" algn="l" rtl="0">
              <a:spcBef>
                <a:spcPts val="0"/>
              </a:spcBef>
              <a:spcAft>
                <a:spcPts val="0"/>
              </a:spcAft>
              <a:buNone/>
            </a:pPr>
            <a:r>
              <a:rPr lang="en-US"/>
              <a:t>기준을 잡는게 중요</a:t>
            </a:r>
            <a:endParaRPr lang="en-US"/>
          </a:p>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3fc3c5d970_18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fc3c5d970_18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3fc3c5d970_18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fc3c5d970_18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4" name="Shape 294"/>
        <p:cNvGrpSpPr/>
        <p:nvPr/>
      </p:nvGrpSpPr>
      <p:grpSpPr>
        <a:xfrm>
          <a:off x="0" y="0"/>
          <a:ext cx="0" cy="0"/>
          <a:chOff x="0" y="0"/>
          <a:chExt cx="0" cy="0"/>
        </a:xfrm>
      </p:grpSpPr>
      <p:sp>
        <p:nvSpPr>
          <p:cNvPr id="295" name="Google Shape;295;g494901d9bb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94901d9bb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59"/>
        <p:cNvGrpSpPr/>
        <p:nvPr/>
      </p:nvGrpSpPr>
      <p:grpSpPr>
        <a:xfrm>
          <a:off x="0" y="0"/>
          <a:ext cx="0" cy="0"/>
          <a:chOff x="0" y="0"/>
          <a:chExt cx="0" cy="0"/>
        </a:xfrm>
      </p:grpSpPr>
      <p:sp>
        <p:nvSpPr>
          <p:cNvPr id="60" name="Google Shape;60;g46f208915f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46f208915f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0" name="Shape 300"/>
        <p:cNvGrpSpPr/>
        <p:nvPr/>
      </p:nvGrpSpPr>
      <p:grpSpPr>
        <a:xfrm>
          <a:off x="0" y="0"/>
          <a:ext cx="0" cy="0"/>
          <a:chOff x="0" y="0"/>
          <a:chExt cx="0" cy="0"/>
        </a:xfrm>
      </p:grpSpPr>
      <p:sp>
        <p:nvSpPr>
          <p:cNvPr id="301" name="Google Shape;301;g3e61e787c6_0_1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e61e787c6_0_1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6" name="Shape 306"/>
        <p:cNvGrpSpPr/>
        <p:nvPr/>
      </p:nvGrpSpPr>
      <p:grpSpPr>
        <a:xfrm>
          <a:off x="0" y="0"/>
          <a:ext cx="0" cy="0"/>
          <a:chOff x="0" y="0"/>
          <a:chExt cx="0" cy="0"/>
        </a:xfrm>
      </p:grpSpPr>
      <p:sp>
        <p:nvSpPr>
          <p:cNvPr id="307" name="Google Shape;307;g4735caa1c3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4735caa1c3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3" name="Shape 313"/>
        <p:cNvGrpSpPr/>
        <p:nvPr/>
      </p:nvGrpSpPr>
      <p:grpSpPr>
        <a:xfrm>
          <a:off x="0" y="0"/>
          <a:ext cx="0" cy="0"/>
          <a:chOff x="0" y="0"/>
          <a:chExt cx="0" cy="0"/>
        </a:xfrm>
      </p:grpSpPr>
      <p:sp>
        <p:nvSpPr>
          <p:cNvPr id="314" name="Google Shape;314;g4735caa1c3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4735caa1c3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g4294ccafce_0_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294ccafce_0_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자연어 에서의 Token의 특징</a:t>
            </a:r>
            <a:endParaRPr lang="en-US"/>
          </a:p>
          <a:p>
            <a:pPr marL="457200" lvl="0" indent="-298450" algn="l" rtl="0">
              <a:spcBef>
                <a:spcPts val="0"/>
              </a:spcBef>
              <a:spcAft>
                <a:spcPts val="0"/>
              </a:spcAft>
              <a:buSzPts val="1100"/>
              <a:buAutoNum type="arabicPeriod"/>
            </a:pPr>
            <a:r>
              <a:rPr lang="en-US"/>
              <a:t>대체가 불가능한 존재들!!!!   (이게 핵심이다!!) - 이미지 안보이는 부분선명, 소리 들리는 소리 분해</a:t>
            </a:r>
            <a:endParaRPr lang="en-US"/>
          </a:p>
          <a:p>
            <a:pPr marL="457200" lvl="0" indent="-298450" algn="l" rtl="0">
              <a:spcBef>
                <a:spcPts val="0"/>
              </a:spcBef>
              <a:spcAft>
                <a:spcPts val="0"/>
              </a:spcAft>
              <a:buSzPts val="1100"/>
              <a:buAutoNum type="arabicPeriod"/>
            </a:pPr>
            <a:r>
              <a:rPr lang="en-US"/>
              <a:t>때문에 객체들의 요약, 압축, 변형이 어렵다</a:t>
            </a:r>
            <a:endParaRPr lang="en-US"/>
          </a:p>
          <a:p>
            <a:pPr marL="457200" lvl="0" indent="-298450" algn="l" rtl="0">
              <a:spcBef>
                <a:spcPts val="0"/>
              </a:spcBef>
              <a:spcAft>
                <a:spcPts val="0"/>
              </a:spcAft>
              <a:buSzPts val="1100"/>
              <a:buAutoNum type="arabicPeriod"/>
            </a:pPr>
            <a:r>
              <a:rPr lang="en-US"/>
              <a:t>Token 작업기준의 복잡도 -&gt; 작업시간</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46f208915f_0_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6f208915f_0_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g3e61e787c6_0_1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e61e787c6_0_1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이를 하는 목적은 무엇일까?</a:t>
            </a:r>
            <a:endParaRPr lang="en-US"/>
          </a:p>
          <a:p>
            <a:pPr marL="0" lvl="0" indent="0" algn="l" rtl="0">
              <a:spcBef>
                <a:spcPts val="0"/>
              </a:spcBef>
              <a:spcAft>
                <a:spcPts val="0"/>
              </a:spcAft>
              <a:buNone/>
            </a:pPr>
          </a:p>
          <a:p>
            <a:pPr marL="0" lvl="0" indent="0" algn="l" rtl="0">
              <a:spcBef>
                <a:spcPts val="0"/>
              </a:spcBef>
              <a:spcAft>
                <a:spcPts val="0"/>
              </a:spcAft>
              <a:buNone/>
            </a:pPr>
            <a:r>
              <a:rPr lang="en-US"/>
              <a:t>Token의 구분, 분류를 보다 세분화된 작업을 진행하도록 돕는다!!</a:t>
            </a: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42b1b97846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42b1b97846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바코드 자체가 Token에 직접 영향을 주진 않지만</a:t>
            </a:r>
            <a:endParaRPr lang="en-US"/>
          </a:p>
          <a:p>
            <a:pPr marL="0" lvl="0" indent="0" algn="l" rtl="0">
              <a:spcBef>
                <a:spcPts val="0"/>
              </a:spcBef>
              <a:spcAft>
                <a:spcPts val="0"/>
              </a:spcAft>
              <a:buNone/>
            </a:pPr>
            <a:r>
              <a:rPr lang="en-US"/>
              <a:t>바코드를 활용하여 구분/ 분류 작업이 가능하다</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g3e61e787c6_0_1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e61e787c6_0_1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왜 Stemming을 할까요?</a:t>
            </a:r>
            <a:endParaRPr lang="en-US"/>
          </a:p>
          <a:p>
            <a:pPr marL="0" lvl="0" indent="0" algn="l" rtl="0">
              <a:spcBef>
                <a:spcPts val="0"/>
              </a:spcBef>
              <a:spcAft>
                <a:spcPts val="0"/>
              </a:spcAft>
              <a:buNone/>
            </a:pPr>
            <a:r>
              <a:rPr lang="en-US"/>
              <a:t>잠깐이라도 생각을 해서 고민을 하고, 눈으로 결과를 확인하는 과정을 거치도록 절차를 정하자</a:t>
            </a:r>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2" name="Shape 352"/>
        <p:cNvGrpSpPr/>
        <p:nvPr/>
      </p:nvGrpSpPr>
      <p:grpSpPr>
        <a:xfrm>
          <a:off x="0" y="0"/>
          <a:ext cx="0" cy="0"/>
          <a:chOff x="0" y="0"/>
          <a:chExt cx="0" cy="0"/>
        </a:xfrm>
      </p:grpSpPr>
      <p:sp>
        <p:nvSpPr>
          <p:cNvPr id="353" name="Google Shape;353;g3fc3c5d970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fc3c5d970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55c78127b3_0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5c78127b3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77"/>
        <p:cNvGrpSpPr/>
        <p:nvPr/>
      </p:nvGrpSpPr>
      <p:grpSpPr>
        <a:xfrm>
          <a:off x="0" y="0"/>
          <a:ext cx="0" cy="0"/>
          <a:chOff x="0" y="0"/>
          <a:chExt cx="0" cy="0"/>
        </a:xfrm>
      </p:grpSpPr>
      <p:sp>
        <p:nvSpPr>
          <p:cNvPr id="78" name="Google Shape;78;g636cfe04b4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36cfe04b4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5" name="Shape 365"/>
        <p:cNvGrpSpPr/>
        <p:nvPr/>
      </p:nvGrpSpPr>
      <p:grpSpPr>
        <a:xfrm>
          <a:off x="0" y="0"/>
          <a:ext cx="0" cy="0"/>
          <a:chOff x="0" y="0"/>
          <a:chExt cx="0" cy="0"/>
        </a:xfrm>
      </p:grpSpPr>
      <p:sp>
        <p:nvSpPr>
          <p:cNvPr id="366" name="Google Shape;366;g4735caa1c3_0_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4735caa1c3_0_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 name="Shape 372"/>
        <p:cNvGrpSpPr/>
        <p:nvPr/>
      </p:nvGrpSpPr>
      <p:grpSpPr>
        <a:xfrm>
          <a:off x="0" y="0"/>
          <a:ext cx="0" cy="0"/>
          <a:chOff x="0" y="0"/>
          <a:chExt cx="0" cy="0"/>
        </a:xfrm>
      </p:grpSpPr>
      <p:sp>
        <p:nvSpPr>
          <p:cNvPr id="373" name="Google Shape;373;g3e61e787c6_0_2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e61e787c6_0_2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서비스를 구현할 때…</a:t>
            </a:r>
            <a:endParaRPr lang="en-US"/>
          </a:p>
          <a:p>
            <a:pPr marL="0" lvl="0" indent="0" algn="l" rtl="0">
              <a:spcBef>
                <a:spcPts val="0"/>
              </a:spcBef>
              <a:spcAft>
                <a:spcPts val="0"/>
              </a:spcAft>
              <a:buNone/>
            </a:pPr>
            <a:r>
              <a:rPr lang="en-US"/>
              <a:t>당연히 일반인/ 외부 자연어 서비스에서는 위와 같이 덩어리로 인식을 한다는 전제로 시스템이 구현을 한다</a:t>
            </a:r>
            <a:endParaRPr lang="en-US"/>
          </a:p>
          <a:p>
            <a:pPr marL="0" lvl="0" indent="0" algn="l" rtl="0">
              <a:spcBef>
                <a:spcPts val="0"/>
              </a:spcBef>
              <a:spcAft>
                <a:spcPts val="0"/>
              </a:spcAft>
              <a:buNone/>
            </a:pPr>
          </a:p>
          <a:p>
            <a:pPr marL="0" lvl="0" indent="0" algn="l" rtl="0">
              <a:spcBef>
                <a:spcPts val="0"/>
              </a:spcBef>
              <a:spcAft>
                <a:spcPts val="0"/>
              </a:spcAft>
              <a:buNone/>
            </a:pPr>
            <a:r>
              <a:rPr lang="en-US"/>
              <a:t>하지만 지금은 해당 알고리즘/ 구조를 이해하는 단계로써</a:t>
            </a:r>
            <a:endParaRPr lang="en-US"/>
          </a:p>
          <a:p>
            <a:pPr marL="0" lvl="0" indent="0" algn="l" rtl="0">
              <a:spcBef>
                <a:spcPts val="0"/>
              </a:spcBef>
              <a:spcAft>
                <a:spcPts val="0"/>
              </a:spcAft>
              <a:buNone/>
            </a:pPr>
            <a:r>
              <a:rPr lang="en-US"/>
              <a:t>컴퓨터가 이해를 하는 원초적인과정을 날것 그대로 이해하기 위해</a:t>
            </a:r>
            <a:endParaRPr lang="en-US"/>
          </a:p>
          <a:p>
            <a:pPr marL="0" lvl="0" indent="0" algn="l" rtl="0">
              <a:spcBef>
                <a:spcPts val="0"/>
              </a:spcBef>
              <a:spcAft>
                <a:spcPts val="0"/>
              </a:spcAft>
              <a:buNone/>
            </a:pPr>
          </a:p>
          <a:p>
            <a:pPr marL="0" lvl="0" indent="0" algn="l" rtl="0">
              <a:spcBef>
                <a:spcPts val="0"/>
              </a:spcBef>
              <a:spcAft>
                <a:spcPts val="0"/>
              </a:spcAft>
              <a:buNone/>
            </a:pPr>
            <a:r>
              <a:rPr lang="en-US"/>
              <a:t>사람의 일반적인 인식과, 기계의 한계 차이를 이해할 것</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9" name="Shape 379"/>
        <p:cNvGrpSpPr/>
        <p:nvPr/>
      </p:nvGrpSpPr>
      <p:grpSpPr>
        <a:xfrm>
          <a:off x="0" y="0"/>
          <a:ext cx="0" cy="0"/>
          <a:chOff x="0" y="0"/>
          <a:chExt cx="0" cy="0"/>
        </a:xfrm>
      </p:grpSpPr>
      <p:sp>
        <p:nvSpPr>
          <p:cNvPr id="380" name="Google Shape;380;g636cfe04b4_0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636cfe04b4_0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7" name="Shape 387"/>
        <p:cNvGrpSpPr/>
        <p:nvPr/>
      </p:nvGrpSpPr>
      <p:grpSpPr>
        <a:xfrm>
          <a:off x="0" y="0"/>
          <a:ext cx="0" cy="0"/>
          <a:chOff x="0" y="0"/>
          <a:chExt cx="0" cy="0"/>
        </a:xfrm>
      </p:grpSpPr>
      <p:sp>
        <p:nvSpPr>
          <p:cNvPr id="388" name="Google Shape;388;g3de6c02926_1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de6c02926_1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konlpy를 사용하는 목적 : 한글 Corpus 자료를 활용</a:t>
            </a:r>
            <a:endParaRPr lang="en-US"/>
          </a:p>
          <a:p>
            <a:pPr marL="0" lvl="0" indent="0" algn="l" rtl="0">
              <a:spcBef>
                <a:spcPts val="0"/>
              </a:spcBef>
              <a:spcAft>
                <a:spcPts val="0"/>
              </a:spcAft>
              <a:buNone/>
            </a:pPr>
            <a:r>
              <a:rPr lang="en-US"/>
              <a:t>조사, 접사, 명사 단어 DataBase를 잘 구축한 모듈별 내용과 성격이 차이난다</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3" name="Shape 393"/>
        <p:cNvGrpSpPr/>
        <p:nvPr/>
      </p:nvGrpSpPr>
      <p:grpSpPr>
        <a:xfrm>
          <a:off x="0" y="0"/>
          <a:ext cx="0" cy="0"/>
          <a:chOff x="0" y="0"/>
          <a:chExt cx="0" cy="0"/>
        </a:xfrm>
      </p:grpSpPr>
      <p:sp>
        <p:nvSpPr>
          <p:cNvPr id="394" name="Google Shape;394;g3e61e787c6_0_2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e61e787c6_0_2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0" name="Shape 400"/>
        <p:cNvGrpSpPr/>
        <p:nvPr/>
      </p:nvGrpSpPr>
      <p:grpSpPr>
        <a:xfrm>
          <a:off x="0" y="0"/>
          <a:ext cx="0" cy="0"/>
          <a:chOff x="0" y="0"/>
          <a:chExt cx="0" cy="0"/>
        </a:xfrm>
      </p:grpSpPr>
      <p:sp>
        <p:nvSpPr>
          <p:cNvPr id="401" name="Google Shape;401;g3e61e787c6_0_2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e61e787c6_0_2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6" name="Shape 406"/>
        <p:cNvGrpSpPr/>
        <p:nvPr/>
      </p:nvGrpSpPr>
      <p:grpSpPr>
        <a:xfrm>
          <a:off x="0" y="0"/>
          <a:ext cx="0" cy="0"/>
          <a:chOff x="0" y="0"/>
          <a:chExt cx="0" cy="0"/>
        </a:xfrm>
      </p:grpSpPr>
      <p:sp>
        <p:nvSpPr>
          <p:cNvPr id="407" name="Google Shape;407;g4735caa1c3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4735caa1c3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3" name="Shape 413"/>
        <p:cNvGrpSpPr/>
        <p:nvPr/>
      </p:nvGrpSpPr>
      <p:grpSpPr>
        <a:xfrm>
          <a:off x="0" y="0"/>
          <a:ext cx="0" cy="0"/>
          <a:chOff x="0" y="0"/>
          <a:chExt cx="0" cy="0"/>
        </a:xfrm>
      </p:grpSpPr>
      <p:sp>
        <p:nvSpPr>
          <p:cNvPr id="414" name="Google Shape;414;g4720c66080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4720c66080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0" name="Shape 420"/>
        <p:cNvGrpSpPr/>
        <p:nvPr/>
      </p:nvGrpSpPr>
      <p:grpSpPr>
        <a:xfrm>
          <a:off x="0" y="0"/>
          <a:ext cx="0" cy="0"/>
          <a:chOff x="0" y="0"/>
          <a:chExt cx="0" cy="0"/>
        </a:xfrm>
      </p:grpSpPr>
      <p:sp>
        <p:nvSpPr>
          <p:cNvPr id="421" name="Google Shape;421;g3fec3e537e_5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fec3e537e_5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7" name="Shape 427"/>
        <p:cNvGrpSpPr/>
        <p:nvPr/>
      </p:nvGrpSpPr>
      <p:grpSpPr>
        <a:xfrm>
          <a:off x="0" y="0"/>
          <a:ext cx="0" cy="0"/>
          <a:chOff x="0" y="0"/>
          <a:chExt cx="0" cy="0"/>
        </a:xfrm>
      </p:grpSpPr>
      <p:sp>
        <p:nvSpPr>
          <p:cNvPr id="428" name="Google Shape;428;g43fcbd387f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43fcbd387f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g5010d2a093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010d2a093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2" name="Shape 432"/>
        <p:cNvGrpSpPr/>
        <p:nvPr/>
      </p:nvGrpSpPr>
      <p:grpSpPr>
        <a:xfrm>
          <a:off x="0" y="0"/>
          <a:ext cx="0" cy="0"/>
          <a:chOff x="0" y="0"/>
          <a:chExt cx="0" cy="0"/>
        </a:xfrm>
      </p:grpSpPr>
      <p:sp>
        <p:nvSpPr>
          <p:cNvPr id="433" name="Google Shape;433;g4735caa1c3_0_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735caa1c3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9" name="Shape 439"/>
        <p:cNvGrpSpPr/>
        <p:nvPr/>
      </p:nvGrpSpPr>
      <p:grpSpPr>
        <a:xfrm>
          <a:off x="0" y="0"/>
          <a:ext cx="0" cy="0"/>
          <a:chOff x="0" y="0"/>
          <a:chExt cx="0" cy="0"/>
        </a:xfrm>
      </p:grpSpPr>
      <p:sp>
        <p:nvSpPr>
          <p:cNvPr id="440" name="Google Shape;440;g4720c66080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4720c66080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7" name="Shape 447"/>
        <p:cNvGrpSpPr/>
        <p:nvPr/>
      </p:nvGrpSpPr>
      <p:grpSpPr>
        <a:xfrm>
          <a:off x="0" y="0"/>
          <a:ext cx="0" cy="0"/>
          <a:chOff x="0" y="0"/>
          <a:chExt cx="0" cy="0"/>
        </a:xfrm>
      </p:grpSpPr>
      <p:sp>
        <p:nvSpPr>
          <p:cNvPr id="448" name="Google Shape;448;g4720c66080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4720c66080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4" name="Shape 454"/>
        <p:cNvGrpSpPr/>
        <p:nvPr/>
      </p:nvGrpSpPr>
      <p:grpSpPr>
        <a:xfrm>
          <a:off x="0" y="0"/>
          <a:ext cx="0" cy="0"/>
          <a:chOff x="0" y="0"/>
          <a:chExt cx="0" cy="0"/>
        </a:xfrm>
      </p:grpSpPr>
      <p:sp>
        <p:nvSpPr>
          <p:cNvPr id="455" name="Google Shape;455;g4720c66080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4720c66080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9" name="Shape 459"/>
        <p:cNvGrpSpPr/>
        <p:nvPr/>
      </p:nvGrpSpPr>
      <p:grpSpPr>
        <a:xfrm>
          <a:off x="0" y="0"/>
          <a:ext cx="0" cy="0"/>
          <a:chOff x="0" y="0"/>
          <a:chExt cx="0" cy="0"/>
        </a:xfrm>
      </p:grpSpPr>
      <p:sp>
        <p:nvSpPr>
          <p:cNvPr id="460" name="Google Shape;460;g439da850b4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439da850b4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US"/>
              <a:t>회귀식 / 머신러닝의 간단한 복습</a:t>
            </a:r>
            <a:endParaRPr lang="en-US"/>
          </a:p>
          <a:p>
            <a:pPr marL="457200" lvl="0" indent="-298450" algn="l" rtl="0">
              <a:spcBef>
                <a:spcPts val="0"/>
              </a:spcBef>
              <a:spcAft>
                <a:spcPts val="0"/>
              </a:spcAft>
              <a:buSzPts val="1100"/>
              <a:buAutoNum type="arabicPeriod"/>
            </a:pPr>
            <a:r>
              <a:rPr lang="en-US"/>
              <a:t>딥러닝의 특징 : Black Box 모델 (머신러닝과 달리 내용을 알지 못한다)</a:t>
            </a:r>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4" name="Shape 464"/>
        <p:cNvGrpSpPr/>
        <p:nvPr/>
      </p:nvGrpSpPr>
      <p:grpSpPr>
        <a:xfrm>
          <a:off x="0" y="0"/>
          <a:ext cx="0" cy="0"/>
          <a:chOff x="0" y="0"/>
          <a:chExt cx="0" cy="0"/>
        </a:xfrm>
      </p:grpSpPr>
      <p:sp>
        <p:nvSpPr>
          <p:cNvPr id="465" name="Google Shape;465;g43fcbd387f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43fcbd387f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 To The Basic&gt;&gt;</a:t>
            </a:r>
            <a:endParaRPr lang="en-US"/>
          </a:p>
          <a:p>
            <a:pPr marL="0" lvl="0" indent="0" algn="l" rtl="0">
              <a:spcBef>
                <a:spcPts val="0"/>
              </a:spcBef>
              <a:spcAft>
                <a:spcPts val="0"/>
              </a:spcAft>
              <a:buNone/>
            </a:pPr>
          </a:p>
          <a:p>
            <a:pPr marL="0" lvl="0" indent="0" algn="l" rtl="0">
              <a:spcBef>
                <a:spcPts val="0"/>
              </a:spcBef>
              <a:spcAft>
                <a:spcPts val="0"/>
              </a:spcAft>
              <a:buNone/>
            </a:pPr>
            <a:r>
              <a:rPr lang="en-US"/>
              <a:t>뉴턴 / 케플러 / 옴/ 테슬라 등등의 천재들이 공식을 발견하고</a:t>
            </a:r>
            <a:endParaRPr lang="en-US"/>
          </a:p>
          <a:p>
            <a:pPr marL="0" lvl="0" indent="0" algn="l" rtl="0">
              <a:spcBef>
                <a:spcPts val="0"/>
              </a:spcBef>
              <a:spcAft>
                <a:spcPts val="0"/>
              </a:spcAft>
              <a:buNone/>
            </a:pPr>
            <a:r>
              <a:rPr lang="en-US"/>
              <a:t>발견한 공식을 대중이 활용, 이 시대에는 공식을 발견하는 천재들에 의해서 세상이 결정</a:t>
            </a:r>
            <a:endParaRPr lang="en-US"/>
          </a:p>
          <a:p>
            <a:pPr marL="0" lvl="0" indent="0" algn="l" rtl="0">
              <a:spcBef>
                <a:spcPts val="0"/>
              </a:spcBef>
              <a:spcAft>
                <a:spcPts val="0"/>
              </a:spcAft>
              <a:buNone/>
            </a:pPr>
          </a:p>
          <a:p>
            <a:pPr marL="0" lvl="0" indent="0" algn="l" rtl="0">
              <a:spcBef>
                <a:spcPts val="0"/>
              </a:spcBef>
              <a:spcAft>
                <a:spcPts val="0"/>
              </a:spcAft>
              <a:buNone/>
            </a:pPr>
            <a:r>
              <a:rPr lang="en-US"/>
              <a:t>대표적 “갈릴레오" - 세상의 공식과 다른 공식을 발견했지만 인정받지 못한 비애..</a:t>
            </a:r>
            <a:endParaRPr lang="en-US"/>
          </a:p>
          <a:p>
            <a:pPr marL="0" lvl="0" indent="0" algn="l" rtl="0">
              <a:spcBef>
                <a:spcPts val="0"/>
              </a:spcBef>
              <a:spcAft>
                <a:spcPts val="0"/>
              </a:spcAft>
              <a:buNone/>
            </a:pPr>
          </a:p>
          <a:p>
            <a:pPr marL="0" lvl="0" indent="0" algn="l" rtl="0">
              <a:spcBef>
                <a:spcPts val="0"/>
              </a:spcBef>
              <a:spcAft>
                <a:spcPts val="0"/>
              </a:spcAft>
              <a:buNone/>
            </a:pPr>
            <a:r>
              <a:rPr lang="en-US"/>
              <a:t>딥러닝, 뉴런 네트워크의 시대 - 데이터의 시대 </a:t>
            </a:r>
            <a:endParaRPr lang="en-US"/>
          </a:p>
          <a:p>
            <a:pPr marL="0" lvl="0" indent="0" algn="l" rtl="0">
              <a:spcBef>
                <a:spcPts val="0"/>
              </a:spcBef>
              <a:spcAft>
                <a:spcPts val="0"/>
              </a:spcAft>
              <a:buNone/>
            </a:pPr>
          </a:p>
          <a:p>
            <a:pPr marL="0" lvl="0" indent="0" algn="l" rtl="0">
              <a:spcBef>
                <a:spcPts val="0"/>
              </a:spcBef>
              <a:spcAft>
                <a:spcPts val="0"/>
              </a:spcAft>
              <a:buNone/>
            </a:pPr>
            <a:r>
              <a:rPr lang="en-US"/>
              <a:t>신경망을 구성하고</a:t>
            </a:r>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0" name="Shape 470"/>
        <p:cNvGrpSpPr/>
        <p:nvPr/>
      </p:nvGrpSpPr>
      <p:grpSpPr>
        <a:xfrm>
          <a:off x="0" y="0"/>
          <a:ext cx="0" cy="0"/>
          <a:chOff x="0" y="0"/>
          <a:chExt cx="0" cy="0"/>
        </a:xfrm>
      </p:grpSpPr>
      <p:sp>
        <p:nvSpPr>
          <p:cNvPr id="471" name="Google Shape;471;g45f03b0654_1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45f03b0654_1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패턴찾기!!!&gt;&gt;</a:t>
            </a:r>
            <a:endParaRPr lang="en-US"/>
          </a:p>
          <a:p>
            <a:pPr marL="0" lvl="0" indent="0" algn="l" rtl="0">
              <a:spcBef>
                <a:spcPts val="0"/>
              </a:spcBef>
              <a:spcAft>
                <a:spcPts val="0"/>
              </a:spcAft>
              <a:buNone/>
            </a:pPr>
          </a:p>
          <a:p>
            <a:pPr marL="0" lvl="0" indent="0" algn="l" rtl="0">
              <a:spcBef>
                <a:spcPts val="0"/>
              </a:spcBef>
              <a:spcAft>
                <a:spcPts val="0"/>
              </a:spcAft>
              <a:buNone/>
            </a:pPr>
            <a:r>
              <a:rPr lang="en-US"/>
              <a:t>Back To The Basic&gt;&gt;</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뉴턴 / 케플러 / 옴/ 테슬라 등등의 천재들이 공식을 발견하고</a:t>
            </a:r>
            <a:endParaRPr lang="en-US"/>
          </a:p>
          <a:p>
            <a:pPr marL="0" lvl="0" indent="0" algn="l" rtl="0">
              <a:spcBef>
                <a:spcPts val="0"/>
              </a:spcBef>
              <a:spcAft>
                <a:spcPts val="0"/>
              </a:spcAft>
              <a:buNone/>
            </a:pPr>
            <a:r>
              <a:rPr lang="en-US"/>
              <a:t>발견한 공식을 대중이 활용, 이 시대에는 공식을 발견하는 천재들에 의해서 세상이 결정</a:t>
            </a:r>
            <a:endParaRPr lang="en-US"/>
          </a:p>
          <a:p>
            <a:pPr marL="0" lvl="0" indent="0" algn="l" rtl="0">
              <a:spcBef>
                <a:spcPts val="0"/>
              </a:spcBef>
              <a:spcAft>
                <a:spcPts val="0"/>
              </a:spcAft>
              <a:buNone/>
            </a:pPr>
          </a:p>
          <a:p>
            <a:pPr marL="0" lvl="0" indent="0" algn="l" rtl="0">
              <a:spcBef>
                <a:spcPts val="0"/>
              </a:spcBef>
              <a:spcAft>
                <a:spcPts val="0"/>
              </a:spcAft>
              <a:buNone/>
            </a:pPr>
            <a:r>
              <a:rPr lang="en-US"/>
              <a:t>대표적 “갈릴레오" - 세상의 공식과 다른 공식을 발견했지만 인정받지 못한 비애..</a:t>
            </a:r>
            <a:endParaRPr lang="en-US"/>
          </a:p>
          <a:p>
            <a:pPr marL="0" lvl="0" indent="0" algn="l" rtl="0">
              <a:spcBef>
                <a:spcPts val="0"/>
              </a:spcBef>
              <a:spcAft>
                <a:spcPts val="0"/>
              </a:spcAft>
              <a:buNone/>
            </a:pPr>
          </a:p>
          <a:p>
            <a:pPr marL="0" lvl="0" indent="0" algn="l" rtl="0">
              <a:spcBef>
                <a:spcPts val="0"/>
              </a:spcBef>
              <a:spcAft>
                <a:spcPts val="0"/>
              </a:spcAft>
              <a:buNone/>
            </a:pPr>
            <a:r>
              <a:rPr lang="en-US"/>
              <a:t>딥러닝, 뉴런 네트워크의 시대 - 데이터의 시대 </a:t>
            </a:r>
            <a:endParaRPr lang="en-US"/>
          </a:p>
          <a:p>
            <a:pPr marL="0" lvl="0" indent="0" algn="l" rtl="0">
              <a:spcBef>
                <a:spcPts val="0"/>
              </a:spcBef>
              <a:spcAft>
                <a:spcPts val="0"/>
              </a:spcAft>
              <a:buNone/>
            </a:pPr>
          </a:p>
          <a:p>
            <a:pPr marL="0" lvl="0" indent="0" algn="l" rtl="0">
              <a:spcBef>
                <a:spcPts val="0"/>
              </a:spcBef>
              <a:spcAft>
                <a:spcPts val="0"/>
              </a:spcAft>
              <a:buNone/>
            </a:pPr>
            <a:r>
              <a:rPr lang="en-US"/>
              <a:t>신경망을 구성하고</a:t>
            </a:r>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1" name="Shape 481"/>
        <p:cNvGrpSpPr/>
        <p:nvPr/>
      </p:nvGrpSpPr>
      <p:grpSpPr>
        <a:xfrm>
          <a:off x="0" y="0"/>
          <a:ext cx="0" cy="0"/>
          <a:chOff x="0" y="0"/>
          <a:chExt cx="0" cy="0"/>
        </a:xfrm>
      </p:grpSpPr>
      <p:sp>
        <p:nvSpPr>
          <p:cNvPr id="482" name="Google Shape;482;g4fc60d0274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4fc60d0274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앞에서 보여드린 Word Cloud 같은 경우 간단한 수식만으로도 최종결과물을 도출 가능했습니다.</a:t>
            </a:r>
            <a:endParaRPr lang="en-US"/>
          </a:p>
          <a:p>
            <a:pPr marL="0" lvl="0" indent="0" algn="l" rtl="0">
              <a:spcBef>
                <a:spcPts val="0"/>
              </a:spcBef>
              <a:spcAft>
                <a:spcPts val="0"/>
              </a:spcAft>
              <a:buNone/>
            </a:pPr>
            <a:r>
              <a:rPr lang="en-US"/>
              <a:t>그리고 간단한 수식결과로 도출한 내용이 더 설득력을 갖는 경우도 많습니다</a:t>
            </a:r>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6" name="Shape 486"/>
        <p:cNvGrpSpPr/>
        <p:nvPr/>
      </p:nvGrpSpPr>
      <p:grpSpPr>
        <a:xfrm>
          <a:off x="0" y="0"/>
          <a:ext cx="0" cy="0"/>
          <a:chOff x="0" y="0"/>
          <a:chExt cx="0" cy="0"/>
        </a:xfrm>
      </p:grpSpPr>
      <p:sp>
        <p:nvSpPr>
          <p:cNvPr id="487" name="Google Shape;487;g43fcbd387f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43fcbd387f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Boosting, Random Forest 같은 경우에는 수식들이 중첩되는 등,</a:t>
            </a:r>
            <a:endParaRPr lang="en-US"/>
          </a:p>
          <a:p>
            <a:pPr marL="0" lvl="0" indent="0" algn="l" rtl="0">
              <a:spcBef>
                <a:spcPts val="0"/>
              </a:spcBef>
              <a:spcAft>
                <a:spcPts val="0"/>
              </a:spcAft>
              <a:buNone/>
            </a:pPr>
            <a:r>
              <a:rPr lang="en-US"/>
              <a:t>머신러닝 전체의 공통은 아니고, 일반론을 의미합니다</a:t>
            </a:r>
            <a:endParaRPr lang="en-US"/>
          </a:p>
          <a:p>
            <a:pPr marL="0" lvl="0" indent="0" algn="l" rtl="0">
              <a:spcBef>
                <a:spcPts val="0"/>
              </a:spcBef>
              <a:spcAft>
                <a:spcPts val="0"/>
              </a:spcAft>
              <a:buNone/>
            </a:pPr>
          </a:p>
          <a:p>
            <a:pPr marL="0" lvl="0" indent="0" algn="l" rtl="0">
              <a:spcBef>
                <a:spcPts val="0"/>
              </a:spcBef>
              <a:spcAft>
                <a:spcPts val="0"/>
              </a:spcAft>
              <a:buNone/>
            </a:pPr>
            <a:r>
              <a:rPr lang="en-US"/>
              <a:t>머신러닝에서의 회귀식&gt;&gt;&gt;</a:t>
            </a:r>
            <a:endParaRPr lang="en-US"/>
          </a:p>
          <a:p>
            <a:pPr marL="0" lvl="0" indent="0" algn="l" rtl="0">
              <a:spcBef>
                <a:spcPts val="0"/>
              </a:spcBef>
              <a:spcAft>
                <a:spcPts val="0"/>
              </a:spcAft>
              <a:buNone/>
            </a:pPr>
          </a:p>
          <a:p>
            <a:pPr marL="0" lvl="0" indent="0" algn="l" rtl="0">
              <a:spcBef>
                <a:spcPts val="0"/>
              </a:spcBef>
              <a:spcAft>
                <a:spcPts val="0"/>
              </a:spcAft>
              <a:buNone/>
            </a:pPr>
            <a:r>
              <a:rPr lang="en-US"/>
              <a:t>해당 수식을 정하고 답을 찾는게 아니라,</a:t>
            </a:r>
            <a:endParaRPr lang="en-US"/>
          </a:p>
          <a:p>
            <a:pPr marL="0" lvl="0" indent="0" algn="l" rtl="0">
              <a:spcBef>
                <a:spcPts val="0"/>
              </a:spcBef>
              <a:spcAft>
                <a:spcPts val="0"/>
              </a:spcAft>
              <a:buNone/>
            </a:pPr>
            <a:r>
              <a:rPr lang="en-US"/>
              <a:t>Input Data 와 Target Data를 활용하여 적합한 수식을 찾는다</a:t>
            </a:r>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1" name="Shape 501"/>
        <p:cNvGrpSpPr/>
        <p:nvPr/>
      </p:nvGrpSpPr>
      <p:grpSpPr>
        <a:xfrm>
          <a:off x="0" y="0"/>
          <a:ext cx="0" cy="0"/>
          <a:chOff x="0" y="0"/>
          <a:chExt cx="0" cy="0"/>
        </a:xfrm>
      </p:grpSpPr>
      <p:sp>
        <p:nvSpPr>
          <p:cNvPr id="502" name="Google Shape;502;g45f03b0654_1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45f03b0654_1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636cfe04b4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36cfe04b4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6" name="Shape 506"/>
        <p:cNvGrpSpPr/>
        <p:nvPr/>
      </p:nvGrpSpPr>
      <p:grpSpPr>
        <a:xfrm>
          <a:off x="0" y="0"/>
          <a:ext cx="0" cy="0"/>
          <a:chOff x="0" y="0"/>
          <a:chExt cx="0" cy="0"/>
        </a:xfrm>
      </p:grpSpPr>
      <p:sp>
        <p:nvSpPr>
          <p:cNvPr id="507" name="Google Shape;507;g4720c66080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4720c66080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 To The Basic&gt;&gt;</a:t>
            </a:r>
            <a:endParaRPr lang="en-US"/>
          </a:p>
          <a:p>
            <a:pPr marL="0" lvl="0" indent="0" algn="l" rtl="0">
              <a:spcBef>
                <a:spcPts val="0"/>
              </a:spcBef>
              <a:spcAft>
                <a:spcPts val="0"/>
              </a:spcAft>
              <a:buNone/>
            </a:pPr>
          </a:p>
          <a:p>
            <a:pPr marL="0" lvl="0" indent="0" algn="l" rtl="0">
              <a:spcBef>
                <a:spcPts val="0"/>
              </a:spcBef>
              <a:spcAft>
                <a:spcPts val="0"/>
              </a:spcAft>
              <a:buNone/>
            </a:pPr>
            <a:r>
              <a:rPr lang="en-US"/>
              <a:t>뉴턴 / 케플러 / 옴/ 테슬라 등등의 천재들이 공식을 발견하고</a:t>
            </a:r>
            <a:endParaRPr lang="en-US"/>
          </a:p>
          <a:p>
            <a:pPr marL="0" lvl="0" indent="0" algn="l" rtl="0">
              <a:spcBef>
                <a:spcPts val="0"/>
              </a:spcBef>
              <a:spcAft>
                <a:spcPts val="0"/>
              </a:spcAft>
              <a:buNone/>
            </a:pPr>
            <a:r>
              <a:rPr lang="en-US"/>
              <a:t>발견한 공식을 대중이 활용, 이 시대에는 공식을 발견하는 천재들에 의해서 세상이 결정</a:t>
            </a:r>
            <a:endParaRPr lang="en-US"/>
          </a:p>
          <a:p>
            <a:pPr marL="0" lvl="0" indent="0" algn="l" rtl="0">
              <a:spcBef>
                <a:spcPts val="0"/>
              </a:spcBef>
              <a:spcAft>
                <a:spcPts val="0"/>
              </a:spcAft>
              <a:buNone/>
            </a:pPr>
          </a:p>
          <a:p>
            <a:pPr marL="0" lvl="0" indent="0" algn="l" rtl="0">
              <a:spcBef>
                <a:spcPts val="0"/>
              </a:spcBef>
              <a:spcAft>
                <a:spcPts val="0"/>
              </a:spcAft>
              <a:buNone/>
            </a:pPr>
            <a:r>
              <a:rPr lang="en-US"/>
              <a:t>대표적 “갈릴레오" - 세상의 공식과 다른 공식을 발견했지만 인정받지 못한 비애..</a:t>
            </a:r>
            <a:endParaRPr lang="en-US"/>
          </a:p>
          <a:p>
            <a:pPr marL="0" lvl="0" indent="0" algn="l" rtl="0">
              <a:spcBef>
                <a:spcPts val="0"/>
              </a:spcBef>
              <a:spcAft>
                <a:spcPts val="0"/>
              </a:spcAft>
              <a:buNone/>
            </a:pPr>
          </a:p>
          <a:p>
            <a:pPr marL="0" lvl="0" indent="0" algn="l" rtl="0">
              <a:spcBef>
                <a:spcPts val="0"/>
              </a:spcBef>
              <a:spcAft>
                <a:spcPts val="0"/>
              </a:spcAft>
              <a:buNone/>
            </a:pPr>
            <a:r>
              <a:rPr lang="en-US"/>
              <a:t>딥러닝, 뉴런 네트워크의 시대 - 데이터의 시대 </a:t>
            </a:r>
            <a:endParaRPr lang="en-US"/>
          </a:p>
          <a:p>
            <a:pPr marL="0" lvl="0" indent="0" algn="l" rtl="0">
              <a:spcBef>
                <a:spcPts val="0"/>
              </a:spcBef>
              <a:spcAft>
                <a:spcPts val="0"/>
              </a:spcAft>
              <a:buNone/>
            </a:pPr>
          </a:p>
          <a:p>
            <a:pPr marL="0" lvl="0" indent="0" algn="l" rtl="0">
              <a:spcBef>
                <a:spcPts val="0"/>
              </a:spcBef>
              <a:spcAft>
                <a:spcPts val="0"/>
              </a:spcAft>
              <a:buNone/>
            </a:pPr>
            <a:r>
              <a:rPr lang="en-US"/>
              <a:t>신경망을 구성하고</a:t>
            </a:r>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1" name="Shape 511"/>
        <p:cNvGrpSpPr/>
        <p:nvPr/>
      </p:nvGrpSpPr>
      <p:grpSpPr>
        <a:xfrm>
          <a:off x="0" y="0"/>
          <a:ext cx="0" cy="0"/>
          <a:chOff x="0" y="0"/>
          <a:chExt cx="0" cy="0"/>
        </a:xfrm>
      </p:grpSpPr>
      <p:sp>
        <p:nvSpPr>
          <p:cNvPr id="512" name="Google Shape;512;g4735caa1c3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735caa1c3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 To The Basic&gt;&gt;</a:t>
            </a:r>
            <a:endParaRPr lang="en-US"/>
          </a:p>
          <a:p>
            <a:pPr marL="0" lvl="0" indent="0" algn="l" rtl="0">
              <a:spcBef>
                <a:spcPts val="0"/>
              </a:spcBef>
              <a:spcAft>
                <a:spcPts val="0"/>
              </a:spcAft>
              <a:buNone/>
            </a:pPr>
          </a:p>
          <a:p>
            <a:pPr marL="0" lvl="0" indent="0" algn="l" rtl="0">
              <a:spcBef>
                <a:spcPts val="0"/>
              </a:spcBef>
              <a:spcAft>
                <a:spcPts val="0"/>
              </a:spcAft>
              <a:buNone/>
            </a:pPr>
            <a:r>
              <a:rPr lang="en-US"/>
              <a:t>뉴턴 / 케플러 / 옴/ 테슬라 등등의 천재들이 공식을 발견하고</a:t>
            </a:r>
            <a:endParaRPr lang="en-US"/>
          </a:p>
          <a:p>
            <a:pPr marL="0" lvl="0" indent="0" algn="l" rtl="0">
              <a:spcBef>
                <a:spcPts val="0"/>
              </a:spcBef>
              <a:spcAft>
                <a:spcPts val="0"/>
              </a:spcAft>
              <a:buNone/>
            </a:pPr>
            <a:r>
              <a:rPr lang="en-US"/>
              <a:t>발견한 공식을 대중이 활용, 이 시대에는 공식을 발견하는 천재들에 의해서 세상이 결정</a:t>
            </a:r>
            <a:endParaRPr lang="en-US"/>
          </a:p>
          <a:p>
            <a:pPr marL="0" lvl="0" indent="0" algn="l" rtl="0">
              <a:spcBef>
                <a:spcPts val="0"/>
              </a:spcBef>
              <a:spcAft>
                <a:spcPts val="0"/>
              </a:spcAft>
              <a:buNone/>
            </a:pPr>
          </a:p>
          <a:p>
            <a:pPr marL="0" lvl="0" indent="0" algn="l" rtl="0">
              <a:spcBef>
                <a:spcPts val="0"/>
              </a:spcBef>
              <a:spcAft>
                <a:spcPts val="0"/>
              </a:spcAft>
              <a:buNone/>
            </a:pPr>
            <a:r>
              <a:rPr lang="en-US"/>
              <a:t>대표적 “갈릴레오" - 세상의 공식과 다른 공식을 발견했지만 인정받지 못한 비애..</a:t>
            </a:r>
            <a:endParaRPr lang="en-US"/>
          </a:p>
          <a:p>
            <a:pPr marL="0" lvl="0" indent="0" algn="l" rtl="0">
              <a:spcBef>
                <a:spcPts val="0"/>
              </a:spcBef>
              <a:spcAft>
                <a:spcPts val="0"/>
              </a:spcAft>
              <a:buNone/>
            </a:pPr>
          </a:p>
          <a:p>
            <a:pPr marL="0" lvl="0" indent="0" algn="l" rtl="0">
              <a:spcBef>
                <a:spcPts val="0"/>
              </a:spcBef>
              <a:spcAft>
                <a:spcPts val="0"/>
              </a:spcAft>
              <a:buNone/>
            </a:pPr>
            <a:r>
              <a:rPr lang="en-US"/>
              <a:t>딥러닝, 뉴런 네트워크의 시대 - 데이터의 시대 </a:t>
            </a:r>
            <a:endParaRPr lang="en-US"/>
          </a:p>
          <a:p>
            <a:pPr marL="0" lvl="0" indent="0" algn="l" rtl="0">
              <a:spcBef>
                <a:spcPts val="0"/>
              </a:spcBef>
              <a:spcAft>
                <a:spcPts val="0"/>
              </a:spcAft>
              <a:buNone/>
            </a:pPr>
          </a:p>
          <a:p>
            <a:pPr marL="0" lvl="0" indent="0" algn="l" rtl="0">
              <a:spcBef>
                <a:spcPts val="0"/>
              </a:spcBef>
              <a:spcAft>
                <a:spcPts val="0"/>
              </a:spcAft>
              <a:buNone/>
            </a:pPr>
            <a:r>
              <a:rPr lang="en-US"/>
              <a:t>신경망을 구성하고</a:t>
            </a:r>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8" name="Shape 518"/>
        <p:cNvGrpSpPr/>
        <p:nvPr/>
      </p:nvGrpSpPr>
      <p:grpSpPr>
        <a:xfrm>
          <a:off x="0" y="0"/>
          <a:ext cx="0" cy="0"/>
          <a:chOff x="0" y="0"/>
          <a:chExt cx="0" cy="0"/>
        </a:xfrm>
      </p:grpSpPr>
      <p:sp>
        <p:nvSpPr>
          <p:cNvPr id="519" name="Google Shape;519;g45f03b0654_1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45f03b0654_1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페르마의 마지막 정리</a:t>
            </a:r>
            <a:endParaRPr lang="en-US"/>
          </a:p>
          <a:p>
            <a:pPr marL="0" lvl="0" indent="1104900" algn="l" rtl="0">
              <a:lnSpc>
                <a:spcPct val="115000"/>
              </a:lnSpc>
              <a:spcBef>
                <a:spcPts val="0"/>
              </a:spcBef>
              <a:spcAft>
                <a:spcPts val="0"/>
              </a:spcAft>
              <a:buClr>
                <a:schemeClr val="dk1"/>
              </a:buClr>
              <a:buSzPts val="1100"/>
              <a:buFont typeface="Arial"/>
              <a:buNone/>
            </a:pPr>
            <a:r>
              <a:rPr lang="en-US" b="1">
                <a:solidFill>
                  <a:srgbClr val="5C5CB2"/>
                </a:solidFill>
              </a:rPr>
              <a:t>페르마의 마지막 정리</a:t>
            </a:r>
            <a:endParaRPr b="1">
              <a:solidFill>
                <a:srgbClr val="5C5CB2"/>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피타고라스는 이 세상 모든 직각삼각형의 세 변의 길이가 x²+y²=z²이라는 방정식을 만족한다는 것을 증명했다. 이런 피타고라스의 방정식을 만족하는 x, y, z의 값 중 세 수가 모두 정수인 쌍들은 피타고라스의 삼각수라고 불리었으며, 피타고라스학파의 학자들은 이 삼각수의 개수가 무한히 많다는 것을 증명하였다. 하지만, 피타고라스의 방정식에 있는 지수를 2가 아니라 ‘3보다 같거나 큰 임의의 정수’로 바꾼다면 모든 게 달라졌다. xⁿ+yⁿ=zⁿ(n은 3 이상의 정수)라는 간단해 보이는 새로운 방정식을 만족하는 정수 x, y, z의 값을 단 하나도 찾을 수가 없었던 것이다.</a:t>
            </a:r>
            <a:endParaRPr>
              <a:solidFill>
                <a:schemeClr val="dk1"/>
              </a:solidFill>
            </a:endParaRPr>
          </a:p>
          <a:p>
            <a:pPr marL="0" lvl="0" indent="1104900" algn="l" rtl="0">
              <a:lnSpc>
                <a:spcPct val="115000"/>
              </a:lnSpc>
              <a:spcBef>
                <a:spcPts val="0"/>
              </a:spcBef>
              <a:spcAft>
                <a:spcPts val="0"/>
              </a:spcAft>
              <a:buNone/>
            </a:pPr>
            <a:r>
              <a:rPr lang="en-US">
                <a:solidFill>
                  <a:schemeClr val="dk1"/>
                </a:solidFill>
              </a:rPr>
              <a:t>17세기의 위대한 수학자였던 피에르 드 페르마는 사람들이 새로운 방정식의 정수해를 아무도 찾지 못한 이유가 그것이 아예 존재하지 않기 때문이라는 충격적인 주장을 하면서, 주장에 대한 아무런 증명도 남겨놓지 않았다. 그로부터 300년이 넘는 시간이 흐르는 동안 내로라하는 수학자들이 페르마의 마지막 정리를 증명하기 위해 열정을 다했지만 이렇다 할 성과 없이 증명에 실패하고 말았다.</a:t>
            </a:r>
            <a:endParaRPr>
              <a:solidFill>
                <a:schemeClr val="dk1"/>
              </a:solidFill>
            </a:endParaRPr>
          </a:p>
          <a:p>
            <a:pPr marL="0" lvl="0" indent="1104900" algn="l" rtl="0">
              <a:lnSpc>
                <a:spcPct val="115000"/>
              </a:lnSpc>
              <a:spcBef>
                <a:spcPts val="0"/>
              </a:spcBef>
              <a:spcAft>
                <a:spcPts val="0"/>
              </a:spcAft>
              <a:buNone/>
            </a:pPr>
            <a:endParaRPr>
              <a:solidFill>
                <a:schemeClr val="dk1"/>
              </a:solidFill>
            </a:endParaRPr>
          </a:p>
          <a:p>
            <a:pPr marL="0" lvl="0" indent="1104900" algn="l" rtl="0">
              <a:lnSpc>
                <a:spcPct val="115000"/>
              </a:lnSpc>
              <a:spcBef>
                <a:spcPts val="0"/>
              </a:spcBef>
              <a:spcAft>
                <a:spcPts val="0"/>
              </a:spcAft>
              <a:buClr>
                <a:schemeClr val="dk1"/>
              </a:buClr>
              <a:buSzPts val="1100"/>
              <a:buFont typeface="Arial"/>
              <a:buNone/>
            </a:pPr>
            <a:r>
              <a:rPr lang="en-US">
                <a:solidFill>
                  <a:schemeClr val="dk1"/>
                </a:solidFill>
              </a:rPr>
              <a:t>http://www.maths.surrey.ac.uk/hosted-sites/R.Knott/Pythag/pythag.html</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3" name="Shape 523"/>
        <p:cNvGrpSpPr/>
        <p:nvPr/>
      </p:nvGrpSpPr>
      <p:grpSpPr>
        <a:xfrm>
          <a:off x="0" y="0"/>
          <a:ext cx="0" cy="0"/>
          <a:chOff x="0" y="0"/>
          <a:chExt cx="0" cy="0"/>
        </a:xfrm>
      </p:grpSpPr>
      <p:sp>
        <p:nvSpPr>
          <p:cNvPr id="524" name="Google Shape;524;g4fc60d0274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4fc60d0274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9" name="Shape 529"/>
        <p:cNvGrpSpPr/>
        <p:nvPr/>
      </p:nvGrpSpPr>
      <p:grpSpPr>
        <a:xfrm>
          <a:off x="0" y="0"/>
          <a:ext cx="0" cy="0"/>
          <a:chOff x="0" y="0"/>
          <a:chExt cx="0" cy="0"/>
        </a:xfrm>
      </p:grpSpPr>
      <p:sp>
        <p:nvSpPr>
          <p:cNvPr id="530" name="Google Shape;530;g57fbbb0ade_1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7fbbb0ade_1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4" name="Shape 534"/>
        <p:cNvGrpSpPr/>
        <p:nvPr/>
      </p:nvGrpSpPr>
      <p:grpSpPr>
        <a:xfrm>
          <a:off x="0" y="0"/>
          <a:ext cx="0" cy="0"/>
          <a:chOff x="0" y="0"/>
          <a:chExt cx="0" cy="0"/>
        </a:xfrm>
      </p:grpSpPr>
      <p:sp>
        <p:nvSpPr>
          <p:cNvPr id="535" name="Google Shape;535;g57fbbb0ade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7fbbb0ade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9" name="Shape 539"/>
        <p:cNvGrpSpPr/>
        <p:nvPr/>
      </p:nvGrpSpPr>
      <p:grpSpPr>
        <a:xfrm>
          <a:off x="0" y="0"/>
          <a:ext cx="0" cy="0"/>
          <a:chOff x="0" y="0"/>
          <a:chExt cx="0" cy="0"/>
        </a:xfrm>
      </p:grpSpPr>
      <p:sp>
        <p:nvSpPr>
          <p:cNvPr id="540" name="Google Shape;540;g4fc60d0274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4fc60d0274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 To The Basic&gt;&gt;</a:t>
            </a:r>
            <a:endParaRPr lang="en-US"/>
          </a:p>
          <a:p>
            <a:pPr marL="0" lvl="0" indent="0" algn="l" rtl="0">
              <a:spcBef>
                <a:spcPts val="0"/>
              </a:spcBef>
              <a:spcAft>
                <a:spcPts val="0"/>
              </a:spcAft>
              <a:buNone/>
            </a:pPr>
          </a:p>
          <a:p>
            <a:pPr marL="0" lvl="0" indent="0" algn="l" rtl="0">
              <a:spcBef>
                <a:spcPts val="0"/>
              </a:spcBef>
              <a:spcAft>
                <a:spcPts val="0"/>
              </a:spcAft>
              <a:buNone/>
            </a:pPr>
            <a:r>
              <a:rPr lang="en-US"/>
              <a:t>뉴턴 / 케플러 / 옴/ 테슬라 등등의 천재들이 공식을 발견하고</a:t>
            </a:r>
            <a:endParaRPr lang="en-US"/>
          </a:p>
          <a:p>
            <a:pPr marL="0" lvl="0" indent="0" algn="l" rtl="0">
              <a:spcBef>
                <a:spcPts val="0"/>
              </a:spcBef>
              <a:spcAft>
                <a:spcPts val="0"/>
              </a:spcAft>
              <a:buNone/>
            </a:pPr>
            <a:r>
              <a:rPr lang="en-US"/>
              <a:t>발견한 공식을 대중이 활용, 이 시대에는 공식을 발견하는 천재들에 의해서 세상이 결정</a:t>
            </a:r>
            <a:endParaRPr lang="en-US"/>
          </a:p>
          <a:p>
            <a:pPr marL="0" lvl="0" indent="0" algn="l" rtl="0">
              <a:spcBef>
                <a:spcPts val="0"/>
              </a:spcBef>
              <a:spcAft>
                <a:spcPts val="0"/>
              </a:spcAft>
              <a:buNone/>
            </a:pPr>
          </a:p>
          <a:p>
            <a:pPr marL="0" lvl="0" indent="0" algn="l" rtl="0">
              <a:spcBef>
                <a:spcPts val="0"/>
              </a:spcBef>
              <a:spcAft>
                <a:spcPts val="0"/>
              </a:spcAft>
              <a:buNone/>
            </a:pPr>
            <a:r>
              <a:rPr lang="en-US"/>
              <a:t>대표적 “갈릴레오" - 세상의 공식과 다른 공식을 발견했지만 인정받지 못한 비애..</a:t>
            </a:r>
            <a:endParaRPr lang="en-US"/>
          </a:p>
          <a:p>
            <a:pPr marL="0" lvl="0" indent="0" algn="l" rtl="0">
              <a:spcBef>
                <a:spcPts val="0"/>
              </a:spcBef>
              <a:spcAft>
                <a:spcPts val="0"/>
              </a:spcAft>
              <a:buNone/>
            </a:pPr>
          </a:p>
          <a:p>
            <a:pPr marL="0" lvl="0" indent="0" algn="l" rtl="0">
              <a:spcBef>
                <a:spcPts val="0"/>
              </a:spcBef>
              <a:spcAft>
                <a:spcPts val="0"/>
              </a:spcAft>
              <a:buNone/>
            </a:pPr>
            <a:r>
              <a:rPr lang="en-US"/>
              <a:t>딥러닝, 뉴런 네트워크의 시대 - 데이터의 시대 </a:t>
            </a:r>
            <a:endParaRPr lang="en-US"/>
          </a:p>
          <a:p>
            <a:pPr marL="0" lvl="0" indent="0" algn="l" rtl="0">
              <a:spcBef>
                <a:spcPts val="0"/>
              </a:spcBef>
              <a:spcAft>
                <a:spcPts val="0"/>
              </a:spcAft>
              <a:buNone/>
            </a:pPr>
          </a:p>
          <a:p>
            <a:pPr marL="0" lvl="0" indent="0" algn="l" rtl="0">
              <a:spcBef>
                <a:spcPts val="0"/>
              </a:spcBef>
              <a:spcAft>
                <a:spcPts val="0"/>
              </a:spcAft>
              <a:buNone/>
            </a:pPr>
            <a:r>
              <a:rPr lang="en-US"/>
              <a:t>신경망을 구성하고</a:t>
            </a:r>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g4744d69170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4744d69170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9" name="Shape 549"/>
        <p:cNvGrpSpPr/>
        <p:nvPr/>
      </p:nvGrpSpPr>
      <p:grpSpPr>
        <a:xfrm>
          <a:off x="0" y="0"/>
          <a:ext cx="0" cy="0"/>
          <a:chOff x="0" y="0"/>
          <a:chExt cx="0" cy="0"/>
        </a:xfrm>
      </p:grpSpPr>
      <p:sp>
        <p:nvSpPr>
          <p:cNvPr id="550" name="Google Shape;550;g4735caa1c3_0_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4735caa1c3_0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45f03b0654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45f03b0654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g636cfe04b4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36cfe04b4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1" name="Shape 561"/>
        <p:cNvGrpSpPr/>
        <p:nvPr/>
      </p:nvGrpSpPr>
      <p:grpSpPr>
        <a:xfrm>
          <a:off x="0" y="0"/>
          <a:ext cx="0" cy="0"/>
          <a:chOff x="0" y="0"/>
          <a:chExt cx="0" cy="0"/>
        </a:xfrm>
      </p:grpSpPr>
      <p:sp>
        <p:nvSpPr>
          <p:cNvPr id="562" name="Google Shape;562;g51cf8fa23f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51cf8fa23f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Back To The Basic&gt;&gt;</a:t>
            </a:r>
            <a:endParaRPr lang="en-US"/>
          </a:p>
          <a:p>
            <a:pPr marL="0" lvl="0" indent="0" algn="l" rtl="0">
              <a:spcBef>
                <a:spcPts val="0"/>
              </a:spcBef>
              <a:spcAft>
                <a:spcPts val="0"/>
              </a:spcAft>
              <a:buNone/>
            </a:pPr>
          </a:p>
          <a:p>
            <a:pPr marL="0" lvl="0" indent="0" algn="l" rtl="0">
              <a:spcBef>
                <a:spcPts val="0"/>
              </a:spcBef>
              <a:spcAft>
                <a:spcPts val="0"/>
              </a:spcAft>
              <a:buNone/>
            </a:pPr>
            <a:r>
              <a:rPr lang="en-US"/>
              <a:t>뉴턴 / 케플러 / 옴/ 테슬라 등등의 천재들이 공식을 발견하고</a:t>
            </a:r>
            <a:endParaRPr lang="en-US"/>
          </a:p>
          <a:p>
            <a:pPr marL="0" lvl="0" indent="0" algn="l" rtl="0">
              <a:spcBef>
                <a:spcPts val="0"/>
              </a:spcBef>
              <a:spcAft>
                <a:spcPts val="0"/>
              </a:spcAft>
              <a:buNone/>
            </a:pPr>
            <a:r>
              <a:rPr lang="en-US"/>
              <a:t>발견한 공식을 대중이 활용, 이 시대에는 공식을 발견하는 천재들에 의해서 세상이 결정</a:t>
            </a:r>
            <a:endParaRPr lang="en-US"/>
          </a:p>
          <a:p>
            <a:pPr marL="0" lvl="0" indent="0" algn="l" rtl="0">
              <a:spcBef>
                <a:spcPts val="0"/>
              </a:spcBef>
              <a:spcAft>
                <a:spcPts val="0"/>
              </a:spcAft>
              <a:buNone/>
            </a:pPr>
          </a:p>
          <a:p>
            <a:pPr marL="0" lvl="0" indent="0" algn="l" rtl="0">
              <a:spcBef>
                <a:spcPts val="0"/>
              </a:spcBef>
              <a:spcAft>
                <a:spcPts val="0"/>
              </a:spcAft>
              <a:buNone/>
            </a:pPr>
            <a:r>
              <a:rPr lang="en-US"/>
              <a:t>대표적 “갈릴레오" - 세상의 공식과 다른 공식을 발견했지만 인정받지 못한 비애..</a:t>
            </a:r>
            <a:endParaRPr lang="en-US"/>
          </a:p>
          <a:p>
            <a:pPr marL="0" lvl="0" indent="0" algn="l" rtl="0">
              <a:spcBef>
                <a:spcPts val="0"/>
              </a:spcBef>
              <a:spcAft>
                <a:spcPts val="0"/>
              </a:spcAft>
              <a:buNone/>
            </a:pPr>
          </a:p>
          <a:p>
            <a:pPr marL="0" lvl="0" indent="0" algn="l" rtl="0">
              <a:spcBef>
                <a:spcPts val="0"/>
              </a:spcBef>
              <a:spcAft>
                <a:spcPts val="0"/>
              </a:spcAft>
              <a:buNone/>
            </a:pPr>
            <a:r>
              <a:rPr lang="en-US"/>
              <a:t>딥러닝, 뉴런 네트워크의 시대 - 데이터의 시대 </a:t>
            </a:r>
            <a:endParaRPr lang="en-US"/>
          </a:p>
          <a:p>
            <a:pPr marL="0" lvl="0" indent="0" algn="l" rtl="0">
              <a:spcBef>
                <a:spcPts val="0"/>
              </a:spcBef>
              <a:spcAft>
                <a:spcPts val="0"/>
              </a:spcAft>
              <a:buNone/>
            </a:pPr>
          </a:p>
          <a:p>
            <a:pPr marL="0" lvl="0" indent="0" algn="l" rtl="0">
              <a:spcBef>
                <a:spcPts val="0"/>
              </a:spcBef>
              <a:spcAft>
                <a:spcPts val="0"/>
              </a:spcAft>
              <a:buNone/>
            </a:pPr>
            <a:r>
              <a:rPr lang="en-US"/>
              <a:t>신경망을 구성하고</a:t>
            </a:r>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6" name="Shape 566"/>
        <p:cNvGrpSpPr/>
        <p:nvPr/>
      </p:nvGrpSpPr>
      <p:grpSpPr>
        <a:xfrm>
          <a:off x="0" y="0"/>
          <a:ext cx="0" cy="0"/>
          <a:chOff x="0" y="0"/>
          <a:chExt cx="0" cy="0"/>
        </a:xfrm>
      </p:grpSpPr>
      <p:sp>
        <p:nvSpPr>
          <p:cNvPr id="567" name="Google Shape;567;g43fcbd387f_0_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43fcbd387f_0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동일한 유전자를 갖고있는 Cell 들이</a:t>
            </a:r>
            <a:endParaRPr lang="en-US"/>
          </a:p>
          <a:p>
            <a:pPr marL="0" lvl="0" indent="0" algn="l" rtl="0">
              <a:spcBef>
                <a:spcPts val="0"/>
              </a:spcBef>
              <a:spcAft>
                <a:spcPts val="0"/>
              </a:spcAft>
              <a:buNone/>
            </a:pPr>
            <a:r>
              <a:rPr lang="en-US"/>
              <a:t>어떠한 환경/ 위치 ( 데이터 Token) 에 따라 다양한 객체로 분화</a:t>
            </a:r>
            <a:endParaRPr lang="en-US"/>
          </a:p>
          <a:p>
            <a:pPr marL="0" lvl="0" indent="0" algn="l" rtl="0">
              <a:spcBef>
                <a:spcPts val="0"/>
              </a:spcBef>
              <a:spcAft>
                <a:spcPts val="0"/>
              </a:spcAft>
              <a:buNone/>
            </a:pPr>
          </a:p>
          <a:p>
            <a:pPr marL="0" lvl="0" indent="0" algn="l" rtl="0">
              <a:spcBef>
                <a:spcPts val="0"/>
              </a:spcBef>
              <a:spcAft>
                <a:spcPts val="0"/>
              </a:spcAft>
              <a:buNone/>
            </a:pPr>
            <a:r>
              <a:rPr lang="en-US"/>
              <a:t>동일한 유전자 : 동일한 회귀식 (선형 / 로지스틱)</a:t>
            </a:r>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2" name="Shape 572"/>
        <p:cNvGrpSpPr/>
        <p:nvPr/>
      </p:nvGrpSpPr>
      <p:grpSpPr>
        <a:xfrm>
          <a:off x="0" y="0"/>
          <a:ext cx="0" cy="0"/>
          <a:chOff x="0" y="0"/>
          <a:chExt cx="0" cy="0"/>
        </a:xfrm>
      </p:grpSpPr>
      <p:sp>
        <p:nvSpPr>
          <p:cNvPr id="573" name="Google Shape;573;g4fc60d0274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4fc60d0274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7" name="Shape 577"/>
        <p:cNvGrpSpPr/>
        <p:nvPr/>
      </p:nvGrpSpPr>
      <p:grpSpPr>
        <a:xfrm>
          <a:off x="0" y="0"/>
          <a:ext cx="0" cy="0"/>
          <a:chOff x="0" y="0"/>
          <a:chExt cx="0" cy="0"/>
        </a:xfrm>
      </p:grpSpPr>
      <p:sp>
        <p:nvSpPr>
          <p:cNvPr id="578" name="Google Shape;578;g439da850b4_3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439da850b4_3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사람도 동일한 적혈구/ 백혈구/ 혈소판으로 이루어진 셀들의 연결망</a:t>
            </a:r>
            <a:endParaRPr lang="en-US"/>
          </a:p>
          <a:p>
            <a:pPr marL="0" lvl="0" indent="0" algn="l" rtl="0">
              <a:spcBef>
                <a:spcPts val="0"/>
              </a:spcBef>
              <a:spcAft>
                <a:spcPts val="0"/>
              </a:spcAft>
              <a:buNone/>
            </a:pPr>
            <a:r>
              <a:rPr lang="en-US"/>
              <a:t>동일한 DNA로 구성된 세포들이 분화되어 다양한 기능을 구현</a:t>
            </a:r>
            <a:endParaRPr lang="en-US"/>
          </a:p>
          <a:p>
            <a:pPr marL="0" lvl="0" indent="0" algn="l" rtl="0">
              <a:spcBef>
                <a:spcPts val="0"/>
              </a:spcBef>
              <a:spcAft>
                <a:spcPts val="0"/>
              </a:spcAft>
              <a:buNone/>
            </a:pPr>
          </a:p>
          <a:p>
            <a:pPr marL="0" lvl="0" indent="0" algn="l" rtl="0">
              <a:spcBef>
                <a:spcPts val="0"/>
              </a:spcBef>
              <a:spcAft>
                <a:spcPts val="0"/>
              </a:spcAft>
              <a:buNone/>
            </a:pPr>
            <a:r>
              <a:rPr lang="en-US"/>
              <a:t>네트워크 안의 수식은</a:t>
            </a:r>
            <a:endParaRPr lang="en-US"/>
          </a:p>
          <a:p>
            <a:pPr marL="457200" lvl="0" indent="-298450" algn="l" rtl="0">
              <a:spcBef>
                <a:spcPts val="0"/>
              </a:spcBef>
              <a:spcAft>
                <a:spcPts val="0"/>
              </a:spcAft>
              <a:buSzPts val="1100"/>
              <a:buAutoNum type="arabicPeriod"/>
            </a:pPr>
            <a:r>
              <a:rPr lang="en-US"/>
              <a:t>선형회귀식</a:t>
            </a:r>
            <a:endParaRPr lang="en-US"/>
          </a:p>
          <a:p>
            <a:pPr marL="457200" lvl="0" indent="-298450" algn="l" rtl="0">
              <a:spcBef>
                <a:spcPts val="0"/>
              </a:spcBef>
              <a:spcAft>
                <a:spcPts val="0"/>
              </a:spcAft>
              <a:buSzPts val="1100"/>
              <a:buAutoNum type="arabicPeriod"/>
            </a:pPr>
            <a:r>
              <a:rPr lang="en-US"/>
              <a:t>로지스틱 회귀식</a:t>
            </a:r>
            <a:endParaRPr lang="en-US"/>
          </a:p>
          <a:p>
            <a:pPr marL="0" lvl="0" indent="0" algn="l" rtl="0">
              <a:spcBef>
                <a:spcPts val="0"/>
              </a:spcBef>
              <a:spcAft>
                <a:spcPts val="0"/>
              </a:spcAft>
              <a:buNone/>
            </a:pPr>
          </a:p>
          <a:p>
            <a:pPr marL="0" lvl="0" indent="0" algn="l" rtl="0">
              <a:spcBef>
                <a:spcPts val="0"/>
              </a:spcBef>
              <a:spcAft>
                <a:spcPts val="0"/>
              </a:spcAft>
              <a:buNone/>
            </a:pPr>
            <a:r>
              <a:rPr lang="en-US"/>
              <a:t>딥러닝에서 구조의 유</a:t>
            </a:r>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3" name="Shape 593"/>
        <p:cNvGrpSpPr/>
        <p:nvPr/>
      </p:nvGrpSpPr>
      <p:grpSpPr>
        <a:xfrm>
          <a:off x="0" y="0"/>
          <a:ext cx="0" cy="0"/>
          <a:chOff x="0" y="0"/>
          <a:chExt cx="0" cy="0"/>
        </a:xfrm>
      </p:grpSpPr>
      <p:sp>
        <p:nvSpPr>
          <p:cNvPr id="594" name="Google Shape;594;g44849f4750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44849f4750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블랙박스 모델이 생성되는 이유!!</a:t>
            </a:r>
            <a:endParaRPr lang="en-US"/>
          </a:p>
          <a:p>
            <a:pPr marL="0" lvl="0" indent="0" algn="l" rtl="0">
              <a:spcBef>
                <a:spcPts val="0"/>
              </a:spcBef>
              <a:spcAft>
                <a:spcPts val="0"/>
              </a:spcAft>
              <a:buNone/>
            </a:pPr>
            <a:r>
              <a:rPr lang="en-US"/>
              <a:t>일반회된 Cell 들의 net-work를 활용하여 학습을 진행한다</a:t>
            </a:r>
            <a:endParaRPr lang="en-US"/>
          </a:p>
          <a:p>
            <a:pPr marL="0" lvl="0" indent="0" algn="l" rtl="0">
              <a:spcBef>
                <a:spcPts val="0"/>
              </a:spcBef>
              <a:spcAft>
                <a:spcPts val="0"/>
              </a:spcAft>
              <a:buNone/>
            </a:pPr>
          </a:p>
          <a:p>
            <a:pPr marL="0" lvl="0" indent="0" algn="l" rtl="0">
              <a:spcBef>
                <a:spcPts val="0"/>
              </a:spcBef>
              <a:spcAft>
                <a:spcPts val="0"/>
              </a:spcAft>
              <a:buNone/>
            </a:pPr>
            <a:r>
              <a:rPr lang="en-US"/>
              <a:t>목적 “</a:t>
            </a:r>
            <a:r>
              <a:rPr lang="en-US">
                <a:solidFill>
                  <a:schemeClr val="dk1"/>
                </a:solidFill>
              </a:rPr>
              <a:t>다단계로 작업으로</a:t>
            </a:r>
            <a:r>
              <a:rPr lang="en-US"/>
              <a:t> 순도높게  정제된 정보를 추출하는 작업!” &lt;케라스창시자 34p&gt;</a:t>
            </a:r>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8" name="Shape 598"/>
        <p:cNvGrpSpPr/>
        <p:nvPr/>
      </p:nvGrpSpPr>
      <p:grpSpPr>
        <a:xfrm>
          <a:off x="0" y="0"/>
          <a:ext cx="0" cy="0"/>
          <a:chOff x="0" y="0"/>
          <a:chExt cx="0" cy="0"/>
        </a:xfrm>
      </p:grpSpPr>
      <p:sp>
        <p:nvSpPr>
          <p:cNvPr id="599" name="Google Shape;599;g43fc6c472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43fc6c472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어떤건 플라나리아, 초파리, 조류, 팽귄, 돌고래, 사람</a:t>
            </a:r>
            <a:endParaRPr lang="en-US"/>
          </a:p>
          <a:p>
            <a:pPr marL="0" lvl="0" indent="0" algn="l" rtl="0">
              <a:spcBef>
                <a:spcPts val="0"/>
              </a:spcBef>
              <a:spcAft>
                <a:spcPts val="0"/>
              </a:spcAft>
              <a:buNone/>
            </a:pPr>
            <a:r>
              <a:rPr lang="en-US"/>
              <a:t>여러가지 다양한 신경망 구조를 사람들이 실험해보고</a:t>
            </a:r>
            <a:endParaRPr lang="en-US"/>
          </a:p>
          <a:p>
            <a:pPr marL="0" lvl="0" indent="0" algn="l" rtl="0">
              <a:spcBef>
                <a:spcPts val="0"/>
              </a:spcBef>
              <a:spcAft>
                <a:spcPts val="0"/>
              </a:spcAft>
              <a:buNone/>
            </a:pPr>
            <a:r>
              <a:rPr lang="en-US"/>
              <a:t>가장 유용하게 활용될만한 것들을 모아서 정리한다</a:t>
            </a:r>
            <a:endParaRPr lang="en-US"/>
          </a:p>
          <a:p>
            <a:pPr marL="0" lvl="0" indent="0" algn="l" rtl="0">
              <a:spcBef>
                <a:spcPts val="0"/>
              </a:spcBef>
              <a:spcAft>
                <a:spcPts val="0"/>
              </a:spcAft>
              <a:buNone/>
            </a:pPr>
          </a:p>
          <a:p>
            <a:pPr marL="0" lvl="0" indent="0" algn="l" rtl="0">
              <a:spcBef>
                <a:spcPts val="0"/>
              </a:spcBef>
              <a:spcAft>
                <a:spcPts val="0"/>
              </a:spcAft>
              <a:buNone/>
            </a:pPr>
            <a:r>
              <a:rPr lang="en-US"/>
              <a:t>내가 원하는 내용이 있는데 이에 적합한 신경망은 무었일까?</a:t>
            </a:r>
            <a:endParaRPr lang="en-US"/>
          </a:p>
          <a:p>
            <a:pPr marL="0" lvl="0" indent="0" algn="l" rtl="0">
              <a:spcBef>
                <a:spcPts val="0"/>
              </a:spcBef>
              <a:spcAft>
                <a:spcPts val="0"/>
              </a:spcAft>
              <a:buNone/>
            </a:pPr>
            <a:r>
              <a:rPr lang="en-US"/>
              <a:t>모른다!!!</a:t>
            </a:r>
            <a:endParaRPr lang="en-US"/>
          </a:p>
          <a:p>
            <a:pPr marL="0" lvl="0" indent="0" algn="l" rtl="0">
              <a:spcBef>
                <a:spcPts val="0"/>
              </a:spcBef>
              <a:spcAft>
                <a:spcPts val="0"/>
              </a:spcAft>
              <a:buNone/>
            </a:pPr>
          </a:p>
          <a:p>
            <a:pPr marL="0" lvl="0" indent="0" algn="l" rtl="0">
              <a:spcBef>
                <a:spcPts val="0"/>
              </a:spcBef>
              <a:spcAft>
                <a:spcPts val="0"/>
              </a:spcAft>
              <a:buNone/>
            </a:pPr>
            <a:r>
              <a:rPr lang="en-US"/>
              <a:t>여러가지를 테스트 하면서 좋은 결과를 도출하는 것끼리 모아서 보자</a:t>
            </a:r>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4" name="Shape 604"/>
        <p:cNvGrpSpPr/>
        <p:nvPr/>
      </p:nvGrpSpPr>
      <p:grpSpPr>
        <a:xfrm>
          <a:off x="0" y="0"/>
          <a:ext cx="0" cy="0"/>
          <a:chOff x="0" y="0"/>
          <a:chExt cx="0" cy="0"/>
        </a:xfrm>
      </p:grpSpPr>
      <p:sp>
        <p:nvSpPr>
          <p:cNvPr id="605" name="Google Shape;605;g528404b1ab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28404b1ab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0" name="Shape 610"/>
        <p:cNvGrpSpPr/>
        <p:nvPr/>
      </p:nvGrpSpPr>
      <p:grpSpPr>
        <a:xfrm>
          <a:off x="0" y="0"/>
          <a:ext cx="0" cy="0"/>
          <a:chOff x="0" y="0"/>
          <a:chExt cx="0" cy="0"/>
        </a:xfrm>
      </p:grpSpPr>
      <p:sp>
        <p:nvSpPr>
          <p:cNvPr id="611" name="Google Shape;611;g528404b1ab_0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528404b1ab_0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6" name="Shape 616"/>
        <p:cNvGrpSpPr/>
        <p:nvPr/>
      </p:nvGrpSpPr>
      <p:grpSpPr>
        <a:xfrm>
          <a:off x="0" y="0"/>
          <a:ext cx="0" cy="0"/>
          <a:chOff x="0" y="0"/>
          <a:chExt cx="0" cy="0"/>
        </a:xfrm>
      </p:grpSpPr>
      <p:sp>
        <p:nvSpPr>
          <p:cNvPr id="617" name="Google Shape;617;g3fc3c5d970_1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fc3c5d970_1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귀여운 강아지가 뛴다.</a:t>
            </a:r>
            <a:endParaRPr lang="en-US"/>
          </a:p>
          <a:p>
            <a:pPr marL="0" lvl="0" indent="0" algn="l" rtl="0">
              <a:spcBef>
                <a:spcPts val="0"/>
              </a:spcBef>
              <a:spcAft>
                <a:spcPts val="0"/>
              </a:spcAft>
              <a:buNone/>
            </a:pPr>
            <a:r>
              <a:rPr lang="en-US"/>
              <a:t>차가운 아이스크림이 맛있다.        # 경제적인 문장은 : 이질적인 요소들로 구성 (주어, 동사, 형용사, 부사 1개씩일때 가장 경제적)</a:t>
            </a:r>
            <a:endParaRPr lang="en-US"/>
          </a:p>
          <a:p>
            <a:pPr marL="0" lvl="0" indent="0" algn="l" rtl="0">
              <a:spcBef>
                <a:spcPts val="0"/>
              </a:spcBef>
              <a:spcAft>
                <a:spcPts val="0"/>
              </a:spcAft>
              <a:buNone/>
            </a:pPr>
            <a:r>
              <a:rPr lang="en-US"/>
              <a:t>스타벅스 아메리카노 아이스 1잔   # 모두 명사이고 유사관계를 갖는다 : 예외적인 상황!!!!</a:t>
            </a:r>
            <a:endParaRPr lang="en-US"/>
          </a:p>
          <a:p>
            <a:pPr marL="0" lvl="0" indent="0" algn="l" rtl="0">
              <a:spcBef>
                <a:spcPts val="0"/>
              </a:spcBef>
              <a:spcAft>
                <a:spcPts val="0"/>
              </a:spcAft>
              <a:buNone/>
            </a:pPr>
            <a:r>
              <a:rPr lang="en-US"/>
              <a:t>삼성전자 반도체 설계 사업부        # 모델링은 서로를 이질적으로 분석, 하지만 예외적인 같은 품사들의 유사관계는</a:t>
            </a:r>
            <a:endParaRPr lang="en-US"/>
          </a:p>
          <a:p>
            <a:pPr marL="0" lvl="0" indent="0" algn="l" rtl="0">
              <a:spcBef>
                <a:spcPts val="0"/>
              </a:spcBef>
              <a:spcAft>
                <a:spcPts val="0"/>
              </a:spcAft>
              <a:buNone/>
            </a:pPr>
            <a:r>
              <a:rPr lang="en-US"/>
              <a:t>                                                   # 비슷한 구조의 문장에서 자주 출현하면 동일한 벡터로 단어들을 묶는다 </a:t>
            </a:r>
            <a:endParaRPr lang="en-US"/>
          </a:p>
          <a:p>
            <a:pPr marL="0" lvl="0" indent="0" algn="l" rtl="0">
              <a:spcBef>
                <a:spcPts val="0"/>
              </a:spcBef>
              <a:spcAft>
                <a:spcPts val="0"/>
              </a:spcAft>
              <a:buNone/>
            </a:pPr>
            <a:r>
              <a:rPr lang="en-US"/>
              <a:t>나는 커피를 마신다</a:t>
            </a:r>
            <a:endParaRPr lang="en-US"/>
          </a:p>
          <a:p>
            <a:pPr marL="0" lvl="0" indent="0" algn="l" rtl="0">
              <a:spcBef>
                <a:spcPts val="0"/>
              </a:spcBef>
              <a:spcAft>
                <a:spcPts val="0"/>
              </a:spcAft>
              <a:buNone/>
            </a:pPr>
            <a:r>
              <a:rPr lang="en-US"/>
              <a:t>나는 스타벅스 커피를 마신다</a:t>
            </a:r>
            <a:endParaRPr lang="en-US"/>
          </a:p>
          <a:p>
            <a:pPr marL="0" lvl="0" indent="0" algn="l" rtl="0">
              <a:spcBef>
                <a:spcPts val="0"/>
              </a:spcBef>
              <a:spcAft>
                <a:spcPts val="0"/>
              </a:spcAft>
              <a:buNone/>
            </a:pPr>
            <a:r>
              <a:rPr lang="en-US"/>
              <a:t>나는 스타벅스 아이스아메리카노 커피를 마신다</a:t>
            </a:r>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2" name="Shape 622"/>
        <p:cNvGrpSpPr/>
        <p:nvPr/>
      </p:nvGrpSpPr>
      <p:grpSpPr>
        <a:xfrm>
          <a:off x="0" y="0"/>
          <a:ext cx="0" cy="0"/>
          <a:chOff x="0" y="0"/>
          <a:chExt cx="0" cy="0"/>
        </a:xfrm>
      </p:grpSpPr>
      <p:sp>
        <p:nvSpPr>
          <p:cNvPr id="623" name="Google Shape;623;g43fcbd387f_0_1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43fcbd387f_0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회귀식, 머신러닝과 달리 중간 훈련데이터를 생성하는 과정이 Black Box 형태이다.</a:t>
            </a:r>
            <a:endParaRPr lang="en-US"/>
          </a:p>
          <a:p>
            <a:pPr marL="0" lvl="0" indent="0" algn="l" rtl="0">
              <a:spcBef>
                <a:spcPts val="0"/>
              </a:spcBef>
              <a:spcAft>
                <a:spcPts val="0"/>
              </a:spcAft>
              <a:buNone/>
            </a:pPr>
            <a:r>
              <a:rPr lang="en-US"/>
              <a:t>Black Box란 의미는….. 모른다…. 수식이 불안정 하다….</a:t>
            </a:r>
            <a:endParaRPr lang="en-US"/>
          </a:p>
          <a:p>
            <a:pPr marL="0" lvl="0" indent="0" algn="l" rtl="0">
              <a:spcBef>
                <a:spcPts val="0"/>
              </a:spcBef>
              <a:spcAft>
                <a:spcPts val="0"/>
              </a:spcAft>
              <a:buNone/>
            </a:pPr>
          </a:p>
          <a:p>
            <a:pPr marL="0" lvl="0" indent="0" algn="l" rtl="0">
              <a:spcBef>
                <a:spcPts val="0"/>
              </a:spcBef>
              <a:spcAft>
                <a:spcPts val="0"/>
              </a:spcAft>
              <a:buNone/>
            </a:pPr>
            <a:r>
              <a:rPr lang="en-US"/>
              <a:t>때문에 모델 전체가 활용가능하지 않고,</a:t>
            </a:r>
            <a:endParaRPr lang="en-US"/>
          </a:p>
          <a:p>
            <a:pPr marL="0" lvl="0" indent="0" algn="l" rtl="0">
              <a:spcBef>
                <a:spcPts val="0"/>
              </a:spcBef>
              <a:spcAft>
                <a:spcPts val="0"/>
              </a:spcAft>
              <a:buNone/>
            </a:pPr>
            <a:r>
              <a:rPr lang="en-US"/>
              <a:t>모델의 안정적인 부분을 판단하고, 이를 활용하는 방법으로 접근해야 한다 (챗봇)</a:t>
            </a:r>
            <a:endParaRPr lang="en-US"/>
          </a:p>
          <a:p>
            <a:pPr marL="0" lvl="0" indent="0" algn="l" rtl="0">
              <a:spcBef>
                <a:spcPts val="0"/>
              </a:spcBef>
              <a:spcAft>
                <a:spcPts val="0"/>
              </a:spcAft>
              <a:buNone/>
            </a:pPr>
          </a:p>
          <a:p>
            <a:pPr marL="0" lvl="0" indent="0" algn="l" rtl="0">
              <a:spcBef>
                <a:spcPts val="0"/>
              </a:spcBef>
              <a:spcAft>
                <a:spcPts val="0"/>
              </a:spcAft>
              <a:buNone/>
            </a:pPr>
            <a:r>
              <a:rPr lang="en-US"/>
              <a:t>그럼 어떻게 공부/ 수업을 진행해야 할까??</a:t>
            </a:r>
            <a:endParaRPr lang="en-US"/>
          </a:p>
          <a:p>
            <a:pPr marL="0" lvl="0" indent="0" algn="l" rtl="0">
              <a:spcBef>
                <a:spcPts val="0"/>
              </a:spcBef>
              <a:spcAft>
                <a:spcPts val="0"/>
              </a:spcAft>
              <a:buNone/>
            </a:pPr>
            <a:r>
              <a:rPr lang="en-US"/>
              <a:t>즉 딥러닝 설명도 해당 모델로 잘 나오는 예시를 들어서 설명할 뿐,</a:t>
            </a:r>
            <a:endParaRPr lang="en-US"/>
          </a:p>
          <a:p>
            <a:pPr marL="0" lvl="0" indent="0" algn="l" rtl="0">
              <a:spcBef>
                <a:spcPts val="0"/>
              </a:spcBef>
              <a:spcAft>
                <a:spcPts val="0"/>
              </a:spcAft>
              <a:buNone/>
            </a:pPr>
            <a:r>
              <a:rPr lang="en-US"/>
              <a:t>이를 구조적 원리적으로 접근하려다 보면 결국은 수식의 함정에 빠져들고 만다</a:t>
            </a:r>
            <a:endParaRPr lang="en-US"/>
          </a:p>
          <a:p>
            <a:pPr marL="0" lvl="0" indent="0" algn="l" rtl="0">
              <a:spcBef>
                <a:spcPts val="0"/>
              </a:spcBef>
              <a:spcAft>
                <a:spcPts val="0"/>
              </a:spcAft>
              <a:buNone/>
            </a:pPr>
          </a:p>
          <a:p>
            <a:pPr marL="0" lvl="0" indent="0" algn="l" rtl="0">
              <a:spcBef>
                <a:spcPts val="0"/>
              </a:spcBef>
              <a:spcAft>
                <a:spcPts val="0"/>
              </a:spcAft>
              <a:buNone/>
            </a:pPr>
            <a:r>
              <a:rPr lang="en-US"/>
              <a:t>사람도 동일한 적혈구/ 백혈구/ 혈소판으로 이루어진 셀들의 연결망</a:t>
            </a:r>
            <a:endParaRPr lang="en-US"/>
          </a:p>
          <a:p>
            <a:pPr marL="0" lvl="0" indent="0" algn="l" rtl="0">
              <a:spcBef>
                <a:spcPts val="0"/>
              </a:spcBef>
              <a:spcAft>
                <a:spcPts val="0"/>
              </a:spcAft>
              <a:buNone/>
            </a:pPr>
            <a:r>
              <a:rPr lang="en-US"/>
              <a:t>동일한 DNA로 구성된 세포들이 분화되어 다양한 기능을 구현</a:t>
            </a:r>
            <a:endParaRPr lang="en-US"/>
          </a:p>
          <a:p>
            <a:pPr marL="0" lvl="0" indent="0" algn="l" rtl="0">
              <a:spcBef>
                <a:spcPts val="0"/>
              </a:spcBef>
              <a:spcAft>
                <a:spcPts val="0"/>
              </a:spcAft>
              <a:buNone/>
            </a:pPr>
          </a:p>
          <a:p>
            <a:pPr marL="0" lvl="0" indent="0" algn="l" rtl="0">
              <a:spcBef>
                <a:spcPts val="0"/>
              </a:spcBef>
              <a:spcAft>
                <a:spcPts val="0"/>
              </a:spcAft>
              <a:buNone/>
            </a:pPr>
            <a:r>
              <a:rPr lang="en-US"/>
              <a:t>네트워크 안의 수식은</a:t>
            </a:r>
            <a:endParaRPr lang="en-US"/>
          </a:p>
          <a:p>
            <a:pPr marL="457200" lvl="0" indent="-298450" algn="l" rtl="0">
              <a:spcBef>
                <a:spcPts val="0"/>
              </a:spcBef>
              <a:spcAft>
                <a:spcPts val="0"/>
              </a:spcAft>
              <a:buSzPts val="1100"/>
              <a:buAutoNum type="arabicPeriod"/>
            </a:pPr>
            <a:r>
              <a:rPr lang="en-US"/>
              <a:t>선형회귀식</a:t>
            </a:r>
            <a:endParaRPr lang="en-US"/>
          </a:p>
          <a:p>
            <a:pPr marL="457200" lvl="0" indent="-298450" algn="l" rtl="0">
              <a:spcBef>
                <a:spcPts val="0"/>
              </a:spcBef>
              <a:spcAft>
                <a:spcPts val="0"/>
              </a:spcAft>
              <a:buSzPts val="1100"/>
              <a:buAutoNum type="arabicPeriod"/>
            </a:pPr>
            <a:r>
              <a:rPr lang="en-US"/>
              <a:t>로지스틱 회귀식</a:t>
            </a:r>
            <a:endParaRPr lang="en-US"/>
          </a:p>
          <a:p>
            <a:pPr marL="0" lvl="0" indent="0" algn="l" rtl="0">
              <a:spcBef>
                <a:spcPts val="0"/>
              </a:spcBef>
              <a:spcAft>
                <a:spcPts val="0"/>
              </a:spcAft>
              <a:buNone/>
            </a:pPr>
          </a:p>
          <a:p>
            <a:pPr marL="0" lvl="0" indent="0" algn="l" rtl="0">
              <a:spcBef>
                <a:spcPts val="0"/>
              </a:spcBef>
              <a:spcAft>
                <a:spcPts val="0"/>
              </a:spcAft>
              <a:buNone/>
            </a:pPr>
            <a:r>
              <a:rPr lang="en-US"/>
              <a:t>딥러닝에서 구조의 유</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636cfe04b4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636cfe04b4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8" name="Shape 628"/>
        <p:cNvGrpSpPr/>
        <p:nvPr/>
      </p:nvGrpSpPr>
      <p:grpSpPr>
        <a:xfrm>
          <a:off x="0" y="0"/>
          <a:ext cx="0" cy="0"/>
          <a:chOff x="0" y="0"/>
          <a:chExt cx="0" cy="0"/>
        </a:xfrm>
      </p:grpSpPr>
      <p:sp>
        <p:nvSpPr>
          <p:cNvPr id="629" name="Google Shape;629;g5241924623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241924623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4" name="Shape 634"/>
        <p:cNvGrpSpPr/>
        <p:nvPr/>
      </p:nvGrpSpPr>
      <p:grpSpPr>
        <a:xfrm>
          <a:off x="0" y="0"/>
          <a:ext cx="0" cy="0"/>
          <a:chOff x="0" y="0"/>
          <a:chExt cx="0" cy="0"/>
        </a:xfrm>
      </p:grpSpPr>
      <p:sp>
        <p:nvSpPr>
          <p:cNvPr id="635" name="Google Shape;635;g528404b1ab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28404b1ab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즉 딥러닝 설명도 해당 모델로 잘 나오는 예시를 들어서 설명할 뿐,</a:t>
            </a:r>
            <a:endParaRPr lang="en-US"/>
          </a:p>
          <a:p>
            <a:pPr marL="0" lvl="0" indent="0" algn="l" rtl="0">
              <a:spcBef>
                <a:spcPts val="0"/>
              </a:spcBef>
              <a:spcAft>
                <a:spcPts val="0"/>
              </a:spcAft>
              <a:buNone/>
            </a:pPr>
            <a:r>
              <a:rPr lang="en-US"/>
              <a:t>이를 구조적 원리적으로 접근하려다 보면 결국은 수식의 함정에 빠져들고 만다</a:t>
            </a:r>
            <a:endParaRPr lang="en-US"/>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US"/>
              <a:t>사람도 동일한 적혈구/ 백혈구/ 혈소판으로 이루어진 셀들의 연결망</a:t>
            </a:r>
            <a:endParaRPr lang="en-US"/>
          </a:p>
          <a:p>
            <a:pPr marL="0" lvl="0" indent="0" algn="l" rtl="0">
              <a:spcBef>
                <a:spcPts val="0"/>
              </a:spcBef>
              <a:spcAft>
                <a:spcPts val="0"/>
              </a:spcAft>
              <a:buNone/>
            </a:pPr>
            <a:r>
              <a:rPr lang="en-US"/>
              <a:t>동일한 DNA로 구성된 세포들이 분화되어 다양한 기능을 구현</a:t>
            </a:r>
            <a:endParaRPr lang="en-US"/>
          </a:p>
          <a:p>
            <a:pPr marL="0" lvl="0" indent="0" algn="l" rtl="0">
              <a:spcBef>
                <a:spcPts val="0"/>
              </a:spcBef>
              <a:spcAft>
                <a:spcPts val="0"/>
              </a:spcAft>
              <a:buNone/>
            </a:pPr>
          </a:p>
          <a:p>
            <a:pPr marL="0" lvl="0" indent="0" algn="l" rtl="0">
              <a:spcBef>
                <a:spcPts val="0"/>
              </a:spcBef>
              <a:spcAft>
                <a:spcPts val="0"/>
              </a:spcAft>
              <a:buNone/>
            </a:pPr>
            <a:r>
              <a:rPr lang="en-US"/>
              <a:t>네트워크 안의 수식은</a:t>
            </a:r>
            <a:endParaRPr lang="en-US"/>
          </a:p>
          <a:p>
            <a:pPr marL="457200" lvl="0" indent="-298450" algn="l" rtl="0">
              <a:spcBef>
                <a:spcPts val="0"/>
              </a:spcBef>
              <a:spcAft>
                <a:spcPts val="0"/>
              </a:spcAft>
              <a:buSzPts val="1100"/>
              <a:buAutoNum type="arabicPeriod"/>
            </a:pPr>
            <a:r>
              <a:rPr lang="en-US"/>
              <a:t>선형회귀식</a:t>
            </a:r>
            <a:endParaRPr lang="en-US"/>
          </a:p>
          <a:p>
            <a:pPr marL="457200" lvl="0" indent="-298450" algn="l" rtl="0">
              <a:spcBef>
                <a:spcPts val="0"/>
              </a:spcBef>
              <a:spcAft>
                <a:spcPts val="0"/>
              </a:spcAft>
              <a:buSzPts val="1100"/>
              <a:buAutoNum type="arabicPeriod"/>
            </a:pPr>
            <a:r>
              <a:rPr lang="en-US"/>
              <a:t>로지스틱 회귀식</a:t>
            </a:r>
            <a:endParaRPr lang="en-US"/>
          </a:p>
          <a:p>
            <a:pPr marL="0" lvl="0" indent="0" algn="l" rtl="0">
              <a:spcBef>
                <a:spcPts val="0"/>
              </a:spcBef>
              <a:spcAft>
                <a:spcPts val="0"/>
              </a:spcAft>
              <a:buNone/>
            </a:pPr>
          </a:p>
          <a:p>
            <a:pPr marL="0" lvl="0" indent="0" algn="l" rtl="0">
              <a:spcBef>
                <a:spcPts val="0"/>
              </a:spcBef>
              <a:spcAft>
                <a:spcPts val="0"/>
              </a:spcAft>
              <a:buNone/>
            </a:pPr>
            <a:r>
              <a:rPr lang="en-US"/>
              <a:t>딥러닝에서 구조의 유</a:t>
            </a:r>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9" name="Shape 639"/>
        <p:cNvGrpSpPr/>
        <p:nvPr/>
      </p:nvGrpSpPr>
      <p:grpSpPr>
        <a:xfrm>
          <a:off x="0" y="0"/>
          <a:ext cx="0" cy="0"/>
          <a:chOff x="0" y="0"/>
          <a:chExt cx="0" cy="0"/>
        </a:xfrm>
      </p:grpSpPr>
      <p:sp>
        <p:nvSpPr>
          <p:cNvPr id="640" name="Google Shape;640;g3fc3c5d970_1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fc3c5d970_1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4" name="Shape 644"/>
        <p:cNvGrpSpPr/>
        <p:nvPr/>
      </p:nvGrpSpPr>
      <p:grpSpPr>
        <a:xfrm>
          <a:off x="0" y="0"/>
          <a:ext cx="0" cy="0"/>
          <a:chOff x="0" y="0"/>
          <a:chExt cx="0" cy="0"/>
        </a:xfrm>
      </p:grpSpPr>
      <p:sp>
        <p:nvSpPr>
          <p:cNvPr id="645" name="Google Shape;645;g3fe627078f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3fe627078f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Sentence Tokenizer </a:t>
            </a:r>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0" name="Shape 650"/>
        <p:cNvGrpSpPr/>
        <p:nvPr/>
      </p:nvGrpSpPr>
      <p:grpSpPr>
        <a:xfrm>
          <a:off x="0" y="0"/>
          <a:ext cx="0" cy="0"/>
          <a:chOff x="0" y="0"/>
          <a:chExt cx="0" cy="0"/>
        </a:xfrm>
      </p:grpSpPr>
      <p:sp>
        <p:nvSpPr>
          <p:cNvPr id="651" name="Google Shape;651;g446f63c99c_0_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446f63c99c_0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Title 바로 뒤에…</a:t>
            </a:r>
            <a:endParaRPr lang="en-US"/>
          </a:p>
          <a:p>
            <a:pPr marL="0" lvl="0" indent="0" algn="l" rtl="0">
              <a:spcBef>
                <a:spcPts val="0"/>
              </a:spcBef>
              <a:spcAft>
                <a:spcPts val="0"/>
              </a:spcAft>
              <a:buNone/>
            </a:pPr>
            <a:r>
              <a:rPr lang="en-US"/>
              <a:t>어떤 결과를 도출한는지를 바로 덧붙이기</a:t>
            </a:r>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5" name="Shape 655"/>
        <p:cNvGrpSpPr/>
        <p:nvPr/>
      </p:nvGrpSpPr>
      <p:grpSpPr>
        <a:xfrm>
          <a:off x="0" y="0"/>
          <a:ext cx="0" cy="0"/>
          <a:chOff x="0" y="0"/>
          <a:chExt cx="0" cy="0"/>
        </a:xfrm>
      </p:grpSpPr>
      <p:sp>
        <p:nvSpPr>
          <p:cNvPr id="656" name="Google Shape;656;g447a077a0a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47a077a0a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Title 바로 뒤에…</a:t>
            </a:r>
            <a:endParaRPr lang="en-US"/>
          </a:p>
          <a:p>
            <a:pPr marL="0" lvl="0" indent="0" algn="l" rtl="0">
              <a:spcBef>
                <a:spcPts val="0"/>
              </a:spcBef>
              <a:spcAft>
                <a:spcPts val="0"/>
              </a:spcAft>
              <a:buNone/>
            </a:pPr>
            <a:r>
              <a:rPr lang="en-US"/>
              <a:t>어떤 결과를 도출한는지를 바로 덧붙이기</a:t>
            </a:r>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1" name="Shape 661"/>
        <p:cNvGrpSpPr/>
        <p:nvPr/>
      </p:nvGrpSpPr>
      <p:grpSpPr>
        <a:xfrm>
          <a:off x="0" y="0"/>
          <a:ext cx="0" cy="0"/>
          <a:chOff x="0" y="0"/>
          <a:chExt cx="0" cy="0"/>
        </a:xfrm>
      </p:grpSpPr>
      <p:sp>
        <p:nvSpPr>
          <p:cNvPr id="662" name="Google Shape;662;g4735caa1c3_0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735caa1c3_0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단어의 의미 정확도 10%, 50%, 70%, 90% 를 판단하는 방법은???</a:t>
            </a:r>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7" name="Shape 667"/>
        <p:cNvGrpSpPr/>
        <p:nvPr/>
      </p:nvGrpSpPr>
      <p:grpSpPr>
        <a:xfrm>
          <a:off x="0" y="0"/>
          <a:ext cx="0" cy="0"/>
          <a:chOff x="0" y="0"/>
          <a:chExt cx="0" cy="0"/>
        </a:xfrm>
      </p:grpSpPr>
      <p:sp>
        <p:nvSpPr>
          <p:cNvPr id="668" name="Google Shape;668;g528404b1ab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528404b1ab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귀여운 강아지가 뛴다.</a:t>
            </a:r>
            <a:endParaRPr lang="en-US"/>
          </a:p>
          <a:p>
            <a:pPr marL="0" lvl="0" indent="0" algn="l" rtl="0">
              <a:spcBef>
                <a:spcPts val="0"/>
              </a:spcBef>
              <a:spcAft>
                <a:spcPts val="0"/>
              </a:spcAft>
              <a:buNone/>
            </a:pPr>
            <a:r>
              <a:rPr lang="en-US"/>
              <a:t>차가운 아이스크림이 맛있다.        # 경제적인 문장은 : 이질적인 요소들로 구성 (주어, 동사, 형용사, 부사 1개씩일때 가장 경제적)</a:t>
            </a:r>
            <a:endParaRPr lang="en-US"/>
          </a:p>
          <a:p>
            <a:pPr marL="0" lvl="0" indent="0" algn="l" rtl="0">
              <a:spcBef>
                <a:spcPts val="0"/>
              </a:spcBef>
              <a:spcAft>
                <a:spcPts val="0"/>
              </a:spcAft>
              <a:buNone/>
            </a:pPr>
            <a:r>
              <a:rPr lang="en-US"/>
              <a:t>스타벅스 아메리카노 아이스 1잔   # 모두 명사이고 유사관계를 갖는다 : 예외적인 상황!!!!</a:t>
            </a:r>
            <a:endParaRPr lang="en-US"/>
          </a:p>
          <a:p>
            <a:pPr marL="0" lvl="0" indent="0" algn="l" rtl="0">
              <a:spcBef>
                <a:spcPts val="0"/>
              </a:spcBef>
              <a:spcAft>
                <a:spcPts val="0"/>
              </a:spcAft>
              <a:buNone/>
            </a:pPr>
            <a:r>
              <a:rPr lang="en-US"/>
              <a:t>삼성전자 반도체 설계 사업부        # 모델링은 서로를 이질적으로 분석, 하지만 예외적인 같은 품사들의 유사관계는</a:t>
            </a:r>
            <a:endParaRPr lang="en-US"/>
          </a:p>
          <a:p>
            <a:pPr marL="0" lvl="0" indent="0" algn="l" rtl="0">
              <a:spcBef>
                <a:spcPts val="0"/>
              </a:spcBef>
              <a:spcAft>
                <a:spcPts val="0"/>
              </a:spcAft>
              <a:buNone/>
            </a:pPr>
            <a:r>
              <a:rPr lang="en-US"/>
              <a:t>                                                   # 비슷한 구조의 문장에서 자주 출현하면 동일한 벡터로 단어들을 묶는다 </a:t>
            </a:r>
            <a:endParaRPr lang="en-US"/>
          </a:p>
          <a:p>
            <a:pPr marL="0" lvl="0" indent="0" algn="l" rtl="0">
              <a:spcBef>
                <a:spcPts val="0"/>
              </a:spcBef>
              <a:spcAft>
                <a:spcPts val="0"/>
              </a:spcAft>
              <a:buNone/>
            </a:pPr>
            <a:r>
              <a:rPr lang="en-US"/>
              <a:t>나는 커피를 마신다</a:t>
            </a:r>
            <a:endParaRPr lang="en-US"/>
          </a:p>
          <a:p>
            <a:pPr marL="0" lvl="0" indent="0" algn="l" rtl="0">
              <a:spcBef>
                <a:spcPts val="0"/>
              </a:spcBef>
              <a:spcAft>
                <a:spcPts val="0"/>
              </a:spcAft>
              <a:buNone/>
            </a:pPr>
            <a:r>
              <a:rPr lang="en-US"/>
              <a:t>나는 스타벅스 커피를 마신다</a:t>
            </a:r>
            <a:endParaRPr lang="en-US"/>
          </a:p>
          <a:p>
            <a:pPr marL="0" lvl="0" indent="0" algn="l" rtl="0">
              <a:spcBef>
                <a:spcPts val="0"/>
              </a:spcBef>
              <a:spcAft>
                <a:spcPts val="0"/>
              </a:spcAft>
              <a:buNone/>
            </a:pPr>
            <a:r>
              <a:rPr lang="en-US"/>
              <a:t>나는 스타벅스 아이스아메리카노 커피를 마신다</a:t>
            </a:r>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3" name="Shape 673"/>
        <p:cNvGrpSpPr/>
        <p:nvPr/>
      </p:nvGrpSpPr>
      <p:grpSpPr>
        <a:xfrm>
          <a:off x="0" y="0"/>
          <a:ext cx="0" cy="0"/>
          <a:chOff x="0" y="0"/>
          <a:chExt cx="0" cy="0"/>
        </a:xfrm>
      </p:grpSpPr>
      <p:sp>
        <p:nvSpPr>
          <p:cNvPr id="674" name="Google Shape;674;g44796ffaec_0_1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44796ffaec_0_1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8" name="Shape 678"/>
        <p:cNvGrpSpPr/>
        <p:nvPr/>
      </p:nvGrpSpPr>
      <p:grpSpPr>
        <a:xfrm>
          <a:off x="0" y="0"/>
          <a:ext cx="0" cy="0"/>
          <a:chOff x="0" y="0"/>
          <a:chExt cx="0" cy="0"/>
        </a:xfrm>
      </p:grpSpPr>
      <p:sp>
        <p:nvSpPr>
          <p:cNvPr id="679" name="Google Shape;679;g4303af011b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4303af011b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딥러닝에 대해 시작할 때 전반부로써 설명을 한다</a:t>
            </a:r>
            <a:endParaRPr lang="en-US"/>
          </a:p>
          <a:p>
            <a:pPr marL="0" lvl="0" indent="0" algn="l" rtl="0">
              <a:spcBef>
                <a:spcPts val="0"/>
              </a:spcBef>
              <a:spcAft>
                <a:spcPts val="0"/>
              </a:spcAft>
              <a:buNone/>
            </a:pPr>
            <a:r>
              <a:rPr lang="en-US"/>
              <a:t>대학생이지만 신분은 미성년자를 생각하면 비슷하게 접근 가능하실 듯..</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3.xml"/><Relationship Id="rId2" Type="http://schemas.openxmlformats.org/officeDocument/2006/relationships/hyperlink" Target="https://www.researchgate.net/post/Is_Word2Vec_deep_learning" TargetMode="External"/><Relationship Id="rId1" Type="http://schemas.openxmlformats.org/officeDocument/2006/relationships/image" Target="../media/image75.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image" Target="../media/image76.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3.xml"/><Relationship Id="rId2" Type="http://schemas.openxmlformats.org/officeDocument/2006/relationships/image" Target="../media/image80.png"/><Relationship Id="rId1" Type="http://schemas.openxmlformats.org/officeDocument/2006/relationships/image" Target="../media/image79.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image" Target="../media/image81.jpe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image" Target="../media/image82.GIF"/></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3.xml"/><Relationship Id="rId1" Type="http://schemas.openxmlformats.org/officeDocument/2006/relationships/image" Target="../media/image8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118.xml"/><Relationship Id="rId4" Type="http://schemas.openxmlformats.org/officeDocument/2006/relationships/slideLayout" Target="../slideLayouts/slideLayout3.xml"/><Relationship Id="rId3" Type="http://schemas.openxmlformats.org/officeDocument/2006/relationships/image" Target="../media/image87.png"/><Relationship Id="rId2" Type="http://schemas.openxmlformats.org/officeDocument/2006/relationships/hyperlink" Target="https://radimrehurek.com/gensim/install.html" TargetMode="External"/><Relationship Id="rId1" Type="http://schemas.openxmlformats.org/officeDocument/2006/relationships/hyperlink" Target="https://www.reddit.com/r/learnmachinelearning/comments/88eeua/why_is_gensim_word2vec_so_much_faster_than_keras/?utm_content=comments&amp;utm_medium=front&amp;utm_source=reddit&amp;utm_name=learnmachinelearning"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20.xml.rels><?xml version="1.0" encoding="UTF-8" standalone="yes"?>
<Relationships xmlns="http://schemas.openxmlformats.org/package/2006/relationships"><Relationship Id="rId4" Type="http://schemas.openxmlformats.org/officeDocument/2006/relationships/notesSlide" Target="../notesSlides/notesSlide119.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hyperlink" Target="https://colab.research.google.com/" TargetMode="Externa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xml"/><Relationship Id="rId1" Type="http://schemas.openxmlformats.org/officeDocument/2006/relationships/hyperlink" Target="https://shuuki4.wordpress.com/2016/01/27/word2vec-" TargetMode="Externa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3.xml"/><Relationship Id="rId1" Type="http://schemas.openxmlformats.org/officeDocument/2006/relationships/image" Target="../media/image88.GIF"/></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xml"/><Relationship Id="rId1" Type="http://schemas.openxmlformats.org/officeDocument/2006/relationships/image" Target="../media/image89.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3.xml"/><Relationship Id="rId1" Type="http://schemas.openxmlformats.org/officeDocument/2006/relationships/image" Target="../media/image90.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3.xml"/><Relationship Id="rId1" Type="http://schemas.openxmlformats.org/officeDocument/2006/relationships/image" Target="../media/image91.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130.xml"/><Relationship Id="rId3" Type="http://schemas.openxmlformats.org/officeDocument/2006/relationships/slideLayout" Target="../slideLayouts/slideLayout3.xml"/><Relationship Id="rId2" Type="http://schemas.openxmlformats.org/officeDocument/2006/relationships/hyperlink" Target="https://www.bloter.net/archives/264262" TargetMode="External"/><Relationship Id="rId1" Type="http://schemas.openxmlformats.org/officeDocument/2006/relationships/image" Target="../media/image92.pn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131.xml"/><Relationship Id="rId3" Type="http://schemas.openxmlformats.org/officeDocument/2006/relationships/slideLayout" Target="../slideLayouts/slideLayout3.xml"/><Relationship Id="rId2" Type="http://schemas.openxmlformats.org/officeDocument/2006/relationships/image" Target="../media/image94.GIF"/><Relationship Id="rId1" Type="http://schemas.openxmlformats.org/officeDocument/2006/relationships/image" Target="../media/image93.GIF"/></Relationships>
</file>

<file path=ppt/slides/_rels/slide133.xml.rels><?xml version="1.0" encoding="UTF-8" standalone="yes"?>
<Relationships xmlns="http://schemas.openxmlformats.org/package/2006/relationships"><Relationship Id="rId4" Type="http://schemas.openxmlformats.org/officeDocument/2006/relationships/notesSlide" Target="../notesSlides/notesSlide132.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95.png"/></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133.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hyperlink" Target="https://colab.research.google.com/" TargetMode="Externa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137.xml"/><Relationship Id="rId3" Type="http://schemas.openxmlformats.org/officeDocument/2006/relationships/slideLayout" Target="../slideLayouts/slideLayout2.xml"/><Relationship Id="rId2" Type="http://schemas.openxmlformats.org/officeDocument/2006/relationships/hyperlink" Target="https://colab.research.google.com/drive/1eybH5Y1yBXHAxYierN-F8x1rIPKNLWye" TargetMode="External"/><Relationship Id="rId1" Type="http://schemas.openxmlformats.org/officeDocument/2006/relationships/image" Target="../media/image96.png"/></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138.xml"/><Relationship Id="rId3" Type="http://schemas.openxmlformats.org/officeDocument/2006/relationships/slideLayout" Target="../slideLayouts/slideLayout2.xml"/><Relationship Id="rId2" Type="http://schemas.openxmlformats.org/officeDocument/2006/relationships/hyperlink" Target="https://wordnet.princeton.edu" TargetMode="External"/><Relationship Id="rId1" Type="http://schemas.openxmlformats.org/officeDocument/2006/relationships/image" Target="../media/image9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41.xml.rels><?xml version="1.0" encoding="UTF-8" standalone="yes"?>
<Relationships xmlns="http://schemas.openxmlformats.org/package/2006/relationships"><Relationship Id="rId4" Type="http://schemas.openxmlformats.org/officeDocument/2006/relationships/notesSlide" Target="../notesSlides/notesSlide140.xml"/><Relationship Id="rId3" Type="http://schemas.openxmlformats.org/officeDocument/2006/relationships/slideLayout" Target="../slideLayouts/slideLayout2.xml"/><Relationship Id="rId2" Type="http://schemas.openxmlformats.org/officeDocument/2006/relationships/hyperlink" Target="https://github.com/gilbutITbook/006975/blob/master/6.1-one-hot-encoding-of-words-or-characters.ipynb" TargetMode="External"/><Relationship Id="rId1" Type="http://schemas.openxmlformats.org/officeDocument/2006/relationships/image" Target="../media/image99.pn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image" Target="../media/image100.jpeg"/></Relationships>
</file>

<file path=ppt/slides/_rels/slide143.xml.rels><?xml version="1.0" encoding="UTF-8" standalone="yes"?>
<Relationships xmlns="http://schemas.openxmlformats.org/package/2006/relationships"><Relationship Id="rId4" Type="http://schemas.openxmlformats.org/officeDocument/2006/relationships/notesSlide" Target="../notesSlides/notesSlide142.xml"/><Relationship Id="rId3" Type="http://schemas.openxmlformats.org/officeDocument/2006/relationships/slideLayout" Target="../slideLayouts/slideLayout2.xml"/><Relationship Id="rId2" Type="http://schemas.openxmlformats.org/officeDocument/2006/relationships/hyperlink" Target="http://aiopen.etri.re.kr/service_dataset.php" TargetMode="External"/><Relationship Id="rId1" Type="http://schemas.openxmlformats.org/officeDocument/2006/relationships/image" Target="../media/image101.jpeg"/></Relationships>
</file>

<file path=ppt/slides/_rels/slide144.xml.rels><?xml version="1.0" encoding="UTF-8" standalone="yes"?>
<Relationships xmlns="http://schemas.openxmlformats.org/package/2006/relationships"><Relationship Id="rId4" Type="http://schemas.openxmlformats.org/officeDocument/2006/relationships/notesSlide" Target="../notesSlides/notesSlide143.xml"/><Relationship Id="rId3" Type="http://schemas.openxmlformats.org/officeDocument/2006/relationships/slideLayout" Target="../slideLayouts/slideLayout2.xml"/><Relationship Id="rId2" Type="http://schemas.openxmlformats.org/officeDocument/2006/relationships/hyperlink" Target="https://www.youtube.com/watch?v=ntGwv6Ifoe8" TargetMode="External"/><Relationship Id="rId1" Type="http://schemas.openxmlformats.org/officeDocument/2006/relationships/image" Target="../media/image102.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3.xml"/><Relationship Id="rId1" Type="http://schemas.openxmlformats.org/officeDocument/2006/relationships/image" Target="../media/image103.png"/></Relationships>
</file>

<file path=ppt/slides/_rels/slide147.xml.rels><?xml version="1.0" encoding="UTF-8" standalone="yes"?>
<Relationships xmlns="http://schemas.openxmlformats.org/package/2006/relationships"><Relationship Id="rId5" Type="http://schemas.openxmlformats.org/officeDocument/2006/relationships/notesSlide" Target="../notesSlides/notesSlide146.xml"/><Relationship Id="rId4" Type="http://schemas.openxmlformats.org/officeDocument/2006/relationships/slideLayout" Target="../slideLayouts/slideLayout3.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jpe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149.xml.rels><?xml version="1.0" encoding="UTF-8" standalone="yes"?>
<Relationships xmlns="http://schemas.openxmlformats.org/package/2006/relationships"><Relationship Id="rId5" Type="http://schemas.openxmlformats.org/officeDocument/2006/relationships/notesSlide" Target="../notesSlides/notesSlide148.xml"/><Relationship Id="rId4" Type="http://schemas.openxmlformats.org/officeDocument/2006/relationships/slideLayout" Target="../slideLayouts/slideLayout3.xml"/><Relationship Id="rId3" Type="http://schemas.openxmlformats.org/officeDocument/2006/relationships/hyperlink" Target="https://www.youtube.com/watch?v=Vj55zaDvn4Q#t=47m3s" TargetMode="External"/><Relationship Id="rId2" Type="http://schemas.openxmlformats.org/officeDocument/2006/relationships/hyperlink" Target="https://books.google.co.kr/books?id=cAQrDwAAQBAJ&amp;pg=PA392&amp;dq=%ED%8C%8C%EC%9D%B4%EC%8D%AC+%EB%9D%BC%EC%9D%B4%EB%B8%8C%EB%9F%AC%EB%A6%AC%EB%A5%BC+%ED%99%9C%EC%9A%A9%ED%95%9C+%EB%A8%B8%EC%8B%A0%EB%9F%AC%EB%8B%9D++%EC%9E%84%EC%9D%98%EC%9D%98+%EB%AC%B8%EC%9E%90%EC%97%B4&amp;hl=en&amp;sa=X&amp;ved=0ahUKEwiz1aGFntjgAhVIHKYKHa15AoIQ6AEIJzAA#v=onepage&amp;q=%ED%8C%8C%EC%9D%B4%EC%8D%AC%20%EB%9D%BC%EC%9D%B4%EB%B8%8C%EB%9F%AC%EB%A6%AC%EB%A5%BC%20%ED%99%9C%EC%9A%A9%ED%95%9C%20%EB%A8%B8%EC%8B%A0%EB%9F%AC%EB%8B%9D%20%20%EC%9E%84%EC%9D%98%EC%9D%98%20%EB%AC%B8%EC%9E%90%EC%97%B4&amp;f=false" TargetMode="External"/><Relationship Id="rId1" Type="http://schemas.openxmlformats.org/officeDocument/2006/relationships/image" Target="../media/image10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3.xml"/><Relationship Id="rId1" Type="http://schemas.openxmlformats.org/officeDocument/2006/relationships/image" Target="../media/image109.png"/></Relationships>
</file>

<file path=ppt/slides/_rels/slide151.xml.rels><?xml version="1.0" encoding="UTF-8" standalone="yes"?>
<Relationships xmlns="http://schemas.openxmlformats.org/package/2006/relationships"><Relationship Id="rId6" Type="http://schemas.openxmlformats.org/officeDocument/2006/relationships/notesSlide" Target="../notesSlides/notesSlide150.xml"/><Relationship Id="rId5" Type="http://schemas.openxmlformats.org/officeDocument/2006/relationships/slideLayout" Target="../slideLayouts/slideLayout3.xml"/><Relationship Id="rId4" Type="http://schemas.openxmlformats.org/officeDocument/2006/relationships/hyperlink" Target="https://buttercoconut.xyz/251/" TargetMode="External"/><Relationship Id="rId3" Type="http://schemas.openxmlformats.org/officeDocument/2006/relationships/hyperlink" Target="https://bitbucket.org/eunjeon/mecab-ko-dic" TargetMode="External"/><Relationship Id="rId2" Type="http://schemas.openxmlformats.org/officeDocument/2006/relationships/hyperlink" Target="https://github.com/rickiepark/introduction_to_ml_with_python/blob/master/07-konlpy.ipynb" TargetMode="External"/><Relationship Id="rId1" Type="http://schemas.openxmlformats.org/officeDocument/2006/relationships/image" Target="../media/image110.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3.xml"/><Relationship Id="rId1" Type="http://schemas.openxmlformats.org/officeDocument/2006/relationships/image" Target="../media/image111.GIF"/></Relationships>
</file>

<file path=ppt/slides/_rels/slide153.xml.rels><?xml version="1.0" encoding="UTF-8" standalone="yes"?>
<Relationships xmlns="http://schemas.openxmlformats.org/package/2006/relationships"><Relationship Id="rId4" Type="http://schemas.openxmlformats.org/officeDocument/2006/relationships/notesSlide" Target="../notesSlides/notesSlide152.xml"/><Relationship Id="rId3" Type="http://schemas.openxmlformats.org/officeDocument/2006/relationships/slideLayout" Target="../slideLayouts/slideLayout2.xml"/><Relationship Id="rId2" Type="http://schemas.openxmlformats.org/officeDocument/2006/relationships/hyperlink" Target="https://www.youtube.com/channel/UCNrehnUq7Il-J7HQxrzp7CA" TargetMode="External"/><Relationship Id="rId1" Type="http://schemas.openxmlformats.org/officeDocument/2006/relationships/image" Target="../media/image112.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3.xml"/><Relationship Id="rId1" Type="http://schemas.openxmlformats.org/officeDocument/2006/relationships/image" Target="../media/image113.jpeg"/></Relationships>
</file>

<file path=ppt/slides/_rels/slide155.xml.rels><?xml version="1.0" encoding="UTF-8" standalone="yes"?>
<Relationships xmlns="http://schemas.openxmlformats.org/package/2006/relationships"><Relationship Id="rId6" Type="http://schemas.openxmlformats.org/officeDocument/2006/relationships/notesSlide" Target="../notesSlides/notesSlide154.xml"/><Relationship Id="rId5" Type="http://schemas.openxmlformats.org/officeDocument/2006/relationships/slideLayout" Target="../slideLayouts/slideLayout3.xml"/><Relationship Id="rId4" Type="http://schemas.openxmlformats.org/officeDocument/2006/relationships/hyperlink" Target="http://www.kyobobook.co.kr/search/SearchKorbookMain.jsp?vPstrCategory=KOR&amp;vPoutSearch=1&amp;vPpubCD=70469&amp;vPsKeywordInfo=%BA%F1%C1%A6%C0%CC%C6%DB%BA%ED%B8%AF" TargetMode="External"/><Relationship Id="rId3" Type="http://schemas.openxmlformats.org/officeDocument/2006/relationships/hyperlink" Target="https://github.com/mikhailklassen/Mining-the-Social-Web-3rd-Edition" TargetMode="External"/><Relationship Id="rId2" Type="http://schemas.openxmlformats.org/officeDocument/2006/relationships/image" Target="../media/image115.jpeg"/><Relationship Id="rId1" Type="http://schemas.openxmlformats.org/officeDocument/2006/relationships/image" Target="../media/image114.jpeg"/></Relationships>
</file>

<file path=ppt/slides/_rels/slide156.xml.rels><?xml version="1.0" encoding="UTF-8" standalone="yes"?>
<Relationships xmlns="http://schemas.openxmlformats.org/package/2006/relationships"><Relationship Id="rId7" Type="http://schemas.openxmlformats.org/officeDocument/2006/relationships/notesSlide" Target="../notesSlides/notesSlide155.xml"/><Relationship Id="rId6" Type="http://schemas.openxmlformats.org/officeDocument/2006/relationships/slideLayout" Target="../slideLayouts/slideLayout3.xml"/><Relationship Id="rId5" Type="http://schemas.openxmlformats.org/officeDocument/2006/relationships/image" Target="../media/image120.jpeg"/><Relationship Id="rId4" Type="http://schemas.openxmlformats.org/officeDocument/2006/relationships/image" Target="../media/image119.jpeg"/><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image" Target="../media/image116.jpeg"/></Relationships>
</file>

<file path=ppt/slides/_rels/slide157.xml.rels><?xml version="1.0" encoding="UTF-8" standalone="yes"?>
<Relationships xmlns="http://schemas.openxmlformats.org/package/2006/relationships"><Relationship Id="rId6" Type="http://schemas.openxmlformats.org/officeDocument/2006/relationships/notesSlide" Target="../notesSlides/notesSlide156.xml"/><Relationship Id="rId5" Type="http://schemas.openxmlformats.org/officeDocument/2006/relationships/slideLayout" Target="../slideLayouts/slideLayout3.xml"/><Relationship Id="rId4" Type="http://schemas.openxmlformats.org/officeDocument/2006/relationships/hyperlink" Target="https://github.com/DSKSD/Pytorch_Fast_Campus_2018" TargetMode="External"/><Relationship Id="rId3" Type="http://schemas.openxmlformats.org/officeDocument/2006/relationships/hyperlink" Target="https://github.com/corazzon/petitionWrangling" TargetMode="External"/><Relationship Id="rId2" Type="http://schemas.openxmlformats.org/officeDocument/2006/relationships/hyperlink" Target="https://wikidocs.net/book/2155" TargetMode="External"/><Relationship Id="rId1" Type="http://schemas.openxmlformats.org/officeDocument/2006/relationships/hyperlink" Target="https://github.com/konlpy/konlpy/issues/188" TargetMode="External"/></Relationships>
</file>

<file path=ppt/slides/_rels/slide158.xml.rels><?xml version="1.0" encoding="UTF-8" standalone="yes"?>
<Relationships xmlns="http://schemas.openxmlformats.org/package/2006/relationships"><Relationship Id="rId9" Type="http://schemas.openxmlformats.org/officeDocument/2006/relationships/notesSlide" Target="../notesSlides/notesSlide157.xml"/><Relationship Id="rId8" Type="http://schemas.openxmlformats.org/officeDocument/2006/relationships/slideLayout" Target="../slideLayouts/slideLayout3.xml"/><Relationship Id="rId7" Type="http://schemas.openxmlformats.org/officeDocument/2006/relationships/hyperlink" Target="https://github.com/YongBeomKim/nltk_basic" TargetMode="External"/><Relationship Id="rId6" Type="http://schemas.openxmlformats.org/officeDocument/2006/relationships/hyperlink" Target="https://iacryl.com/uploads/Acryl_Company.pdf" TargetMode="External"/><Relationship Id="rId5" Type="http://schemas.openxmlformats.org/officeDocument/2006/relationships/hyperlink" Target="https://www.lucypark.kr/courses/2015-dm/text-mining.html#2-tokenize" TargetMode="External"/><Relationship Id="rId4" Type="http://schemas.openxmlformats.org/officeDocument/2006/relationships/hyperlink" Target="https://ratsgo.github.io" TargetMode="External"/><Relationship Id="rId3" Type="http://schemas.openxmlformats.org/officeDocument/2006/relationships/hyperlink" Target="http://konlpy.org/ko/latest/#guide" TargetMode="External"/><Relationship Id="rId2" Type="http://schemas.openxmlformats.org/officeDocument/2006/relationships/hyperlink" Target="https://radimrehurek.com/gensim/tutorial.html" TargetMode="External"/><Relationship Id="rId1" Type="http://schemas.openxmlformats.org/officeDocument/2006/relationships/hyperlink" Target="https://www.nltk.org/book/"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hyperlink" Target="https://wordnet.princeton.edu/" TargetMode="External"/><Relationship Id="rId1" Type="http://schemas.openxmlformats.org/officeDocument/2006/relationships/image" Target="../media/image20.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hyperlink" Target="https://slideplayer.com/slide/5371792/" TargetMode="External"/><Relationship Id="rId1" Type="http://schemas.openxmlformats.org/officeDocument/2006/relationships/image" Target="../media/image26.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hyperlink" Target="https://goo.gl/4eVo4m" TargetMode="Externa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34.jpeg"/><Relationship Id="rId1" Type="http://schemas.openxmlformats.org/officeDocument/2006/relationships/hyperlink" Target="https://colab.research.google.co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hyperlink" Target="http://goo.gl/VJt1cz"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hyperlink" Target="https://colab.research.google.com/" TargetMode="Externa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hyperlink" Target="http://www.nextree.co.kr/p4327/" TargetMode="Externa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28.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41.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3.xml"/><Relationship Id="rId2" Type="http://schemas.openxmlformats.org/officeDocument/2006/relationships/image" Target="../media/image43.jpeg"/><Relationship Id="rId1" Type="http://schemas.openxmlformats.org/officeDocument/2006/relationships/hyperlink" Target="https://wikidocs.net/21707"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hyperlink" Target="https://colab.research.google.com/"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44.GIF"/></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3.xml"/><Relationship Id="rId4" Type="http://schemas.openxmlformats.org/officeDocument/2006/relationships/hyperlink" Target="http://aiopen.etri.re.kr/service_dataset.php" TargetMode="External"/><Relationship Id="rId3" Type="http://schemas.openxmlformats.org/officeDocument/2006/relationships/image" Target="../media/image46.jpeg"/><Relationship Id="rId2" Type="http://schemas.openxmlformats.org/officeDocument/2006/relationships/hyperlink" Target="https://medium.com/@saerombang11/docker%EB%A5%BC-%ED%99%9C%EC%9A%A9%ED%95%98%EC%97%AC-khaiii-%EC%8B%A4%ED%96%89%ED%95%98%EA%B8%B0-8129106c5de9" TargetMode="External"/><Relationship Id="rId1"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xml"/><Relationship Id="rId2" Type="http://schemas.openxmlformats.org/officeDocument/2006/relationships/hyperlink" Target="https://ratsgo.github.io/from%20frequency%20to%20semantics/2017/05/10/postag/" TargetMode="External"/><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hyperlink" Target="https://medium.com/@juneoh/windows-10-64bit-%E1%84%8B%E1%85%A6%E1%84%89%E1%85%A5-pytorch-konlpy-mecab-%E1%84%89%E1%85%A5%E1%86%AF%E1%84%8E%E1%85%B5%E1%84%92%E1%85%A1%E1%84%80%E1%85%B5-4af8b049a178" TargetMode="Externa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hyperlink" Target="https://colab.research.google.com/"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hyperlink" Target="https://colab.research.google.com/" TargetMode="Externa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hyperlink" Target="https://www.cicis.com/media/1235/saladbar_saladmix.png" TargetMode="Externa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microsoft.com/office/2007/relationships/media" Target="../media/media1.mp4"/><Relationship Id="rId1" Type="http://schemas.openxmlformats.org/officeDocument/2006/relationships/video" Target="../media/media1.mp4"/></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image" Target="../media/image54.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image" Target="../media/image57.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hyperlink" Target="http://cluster1.cafe.daum.net/_c21_/bbs_search_read?grpid=Iz&amp;fldid=2LU&amp;datanum=4675&amp;openArticle=true&amp;docid=Iz2LU467520010130145706" TargetMode="Externa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image" Target="../media/image58.jpe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3.xml"/><Relationship Id="rId2" Type="http://schemas.openxmlformats.org/officeDocument/2006/relationships/hyperlink" Target="https://namu.wiki/w/" TargetMode="External"/><Relationship Id="rId1" Type="http://schemas.openxmlformats.org/officeDocument/2006/relationships/image" Target="../media/image5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image" Target="../media/image62.GI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image" Target="../media/image63.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image" Target="../media/image64.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image" Target="../media/image65.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image" Target="../media/image66.GIF"/></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3.xml"/><Relationship Id="rId2" Type="http://schemas.openxmlformats.org/officeDocument/2006/relationships/hyperlink" Target="https://leonardoaraujosantos.gitbooks.io/artificial-inteligence/content/neural_networks.html" TargetMode="External"/><Relationship Id="rId1" Type="http://schemas.openxmlformats.org/officeDocument/2006/relationships/image" Target="../media/image67.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5.GIF"/></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3.xml"/><Relationship Id="rId2" Type="http://schemas.openxmlformats.org/officeDocument/2006/relationships/hyperlink" Target="https://github.com/trekhleb/homemade-machine-learning" TargetMode="External"/><Relationship Id="rId1" Type="http://schemas.openxmlformats.org/officeDocument/2006/relationships/image" Target="../media/image7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3.xml"/><Relationship Id="rId2" Type="http://schemas.openxmlformats.org/officeDocument/2006/relationships/image" Target="../media/image74.png"/><Relationship Id="rId1" Type="http://schemas.openxmlformats.org/officeDocument/2006/relationships/image" Target="../media/image73.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1"/>
          <a:srcRect l="2592" r="3139" b="58842"/>
          <a:stretch>
            <a:fillRect/>
          </a:stretch>
        </p:blipFill>
        <p:spPr>
          <a:xfrm>
            <a:off x="0" y="2068729"/>
            <a:ext cx="9144000" cy="3113922"/>
          </a:xfrm>
          <a:prstGeom prst="rect">
            <a:avLst/>
          </a:prstGeom>
          <a:noFill/>
          <a:ln>
            <a:noFill/>
          </a:ln>
        </p:spPr>
      </p:pic>
      <p:sp>
        <p:nvSpPr>
          <p:cNvPr id="55" name="Google Shape;55;p13"/>
          <p:cNvSpPr txBox="1"/>
          <p:nvPr/>
        </p:nvSpPr>
        <p:spPr>
          <a:xfrm>
            <a:off x="839250" y="1672900"/>
            <a:ext cx="7465500" cy="886500"/>
          </a:xfrm>
          <a:prstGeom prst="rect">
            <a:avLst/>
          </a:prstGeom>
          <a:noFill/>
          <a:ln>
            <a:noFill/>
          </a:ln>
          <a:effectLst>
            <a:outerShdw blurRad="57150" dist="3810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4000" b="1"/>
              <a:t>파이썬을 활용한 자연어 분석</a:t>
            </a:r>
            <a:endParaRPr sz="4000" b="1"/>
          </a:p>
          <a:p>
            <a:pPr marL="0" lvl="0" indent="0" algn="ctr" rtl="0">
              <a:spcBef>
                <a:spcPts val="0"/>
              </a:spcBef>
              <a:spcAft>
                <a:spcPts val="0"/>
              </a:spcAft>
              <a:buNone/>
            </a:pPr>
            <a:r>
              <a:rPr lang="en-US" sz="4000" b="1"/>
              <a:t>nltk basic tutorial</a:t>
            </a:r>
            <a:endParaRPr sz="4000" b="1"/>
          </a:p>
        </p:txBody>
      </p:sp>
      <p:sp>
        <p:nvSpPr>
          <p:cNvPr id="56" name="Google Shape;56;p13"/>
          <p:cNvSpPr txBox="1"/>
          <p:nvPr/>
        </p:nvSpPr>
        <p:spPr>
          <a:xfrm>
            <a:off x="2624400" y="3208475"/>
            <a:ext cx="3895200" cy="649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dk1"/>
                </a:solidFill>
              </a:rPr>
              <a:t>뭐먹지 연구소 | </a:t>
            </a:r>
            <a:r>
              <a:rPr lang="en-US" sz="2400" b="1"/>
              <a:t>김용범</a:t>
            </a:r>
            <a:endParaRPr sz="2400" b="1"/>
          </a:p>
          <a:p>
            <a:pPr marL="0" lvl="0" indent="0" algn="ctr" rtl="0">
              <a:spcBef>
                <a:spcPts val="0"/>
              </a:spcBef>
              <a:spcAft>
                <a:spcPts val="0"/>
              </a:spcAft>
              <a:buNone/>
            </a:pPr>
            <a:endParaRPr sz="2400"/>
          </a:p>
        </p:txBody>
      </p:sp>
      <p:pic>
        <p:nvPicPr>
          <p:cNvPr id="57" name="Google Shape;57;p13"/>
          <p:cNvPicPr preferRelativeResize="0"/>
          <p:nvPr/>
        </p:nvPicPr>
        <p:blipFill rotWithShape="1">
          <a:blip r:embed="rId2"/>
          <a:srcRect l="20103" t="32524" r="20223" b="37620"/>
          <a:stretch>
            <a:fillRect/>
          </a:stretch>
        </p:blipFill>
        <p:spPr>
          <a:xfrm rot="-1160608">
            <a:off x="7102075" y="771887"/>
            <a:ext cx="1662349" cy="467825"/>
          </a:xfrm>
          <a:prstGeom prst="rect">
            <a:avLst/>
          </a:prstGeom>
          <a:noFill/>
          <a:ln>
            <a:noFill/>
          </a:ln>
        </p:spPr>
      </p:pic>
      <p:sp>
        <p:nvSpPr>
          <p:cNvPr id="58" name="Google Shape;58;p13"/>
          <p:cNvSpPr/>
          <p:nvPr/>
        </p:nvSpPr>
        <p:spPr>
          <a:xfrm rot="-1163953">
            <a:off x="6886744" y="1274161"/>
            <a:ext cx="163481" cy="156742"/>
          </a:xfrm>
          <a:prstGeom prst="plus">
            <a:avLst>
              <a:gd name="adj" fmla="val 25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pic>
        <p:nvPicPr>
          <p:cNvPr id="110" name="Google Shape;110;p22"/>
          <p:cNvPicPr preferRelativeResize="0"/>
          <p:nvPr/>
        </p:nvPicPr>
        <p:blipFill>
          <a:blip r:embed="rId1"/>
          <a:stretch>
            <a:fillRect/>
          </a:stretch>
        </p:blipFill>
        <p:spPr>
          <a:xfrm>
            <a:off x="0" y="322125"/>
            <a:ext cx="9144001" cy="4393707"/>
          </a:xfrm>
          <a:prstGeom prst="rect">
            <a:avLst/>
          </a:prstGeom>
          <a:noFill/>
          <a:ln>
            <a:noFill/>
          </a:ln>
        </p:spPr>
      </p:pic>
      <p:sp>
        <p:nvSpPr>
          <p:cNvPr id="111" name="Google Shape;111;p22"/>
          <p:cNvSpPr txBox="1"/>
          <p:nvPr/>
        </p:nvSpPr>
        <p:spPr>
          <a:xfrm>
            <a:off x="248025" y="4686600"/>
            <a:ext cx="5013000" cy="1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출처 : </a:t>
            </a:r>
            <a:r>
              <a:rPr lang="en-US">
                <a:solidFill>
                  <a:schemeClr val="dk1"/>
                </a:solidFill>
              </a:rPr>
              <a:t>https://en.myluo.cn/index.php/tag/cnn/</a:t>
            </a:r>
            <a:endParaRPr lang="en-US">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681" name="Shape 681"/>
        <p:cNvGrpSpPr/>
        <p:nvPr/>
      </p:nvGrpSpPr>
      <p:grpSpPr>
        <a:xfrm>
          <a:off x="0" y="0"/>
          <a:ext cx="0" cy="0"/>
          <a:chOff x="0" y="0"/>
          <a:chExt cx="0" cy="0"/>
        </a:xfrm>
      </p:grpSpPr>
      <p:pic>
        <p:nvPicPr>
          <p:cNvPr id="682" name="Google Shape;682;p111"/>
          <p:cNvPicPr preferRelativeResize="0"/>
          <p:nvPr/>
        </p:nvPicPr>
        <p:blipFill rotWithShape="1">
          <a:blip r:embed="rId1"/>
          <a:srcRect t="2730" r="4104" b="1813"/>
          <a:stretch>
            <a:fillRect/>
          </a:stretch>
        </p:blipFill>
        <p:spPr>
          <a:xfrm>
            <a:off x="311200" y="176813"/>
            <a:ext cx="8521600" cy="4789876"/>
          </a:xfrm>
          <a:prstGeom prst="rect">
            <a:avLst/>
          </a:prstGeom>
          <a:noFill/>
          <a:ln>
            <a:noFill/>
          </a:ln>
        </p:spPr>
      </p:pic>
      <p:sp>
        <p:nvSpPr>
          <p:cNvPr id="683" name="Google Shape;683;p111"/>
          <p:cNvSpPr txBox="1"/>
          <p:nvPr/>
        </p:nvSpPr>
        <p:spPr>
          <a:xfrm>
            <a:off x="3193325" y="4431825"/>
            <a:ext cx="58185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u="sng">
                <a:solidFill>
                  <a:srgbClr val="0097A7"/>
                </a:solidFill>
                <a:hlinkClick r:id="rId2"/>
              </a:rPr>
              <a:t>https://www.researchgate.net/post/Is_Word2Vec_deep_learning</a:t>
            </a:r>
            <a:endParaRPr lang="en-US" b="1" u="sng">
              <a:solidFill>
                <a:srgbClr val="0097A7"/>
              </a:solidFill>
              <a:hlinkClick r:id="rId2"/>
            </a:endParaRPr>
          </a:p>
        </p:txBody>
      </p:sp>
      <p:sp>
        <p:nvSpPr>
          <p:cNvPr id="684" name="Google Shape;684;p111"/>
          <p:cNvSpPr/>
          <p:nvPr/>
        </p:nvSpPr>
        <p:spPr>
          <a:xfrm>
            <a:off x="460825" y="981400"/>
            <a:ext cx="3675600" cy="289200"/>
          </a:xfrm>
          <a:prstGeom prst="rect">
            <a:avLst/>
          </a:prstGeom>
          <a:noFill/>
          <a:ln w="38100" cap="flat" cmpd="sng">
            <a:solidFill>
              <a:srgbClr val="FFD9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111"/>
          <p:cNvSpPr/>
          <p:nvPr/>
        </p:nvSpPr>
        <p:spPr>
          <a:xfrm>
            <a:off x="1995525" y="1476700"/>
            <a:ext cx="4144500" cy="289200"/>
          </a:xfrm>
          <a:prstGeom prst="rect">
            <a:avLst/>
          </a:prstGeom>
          <a:noFill/>
          <a:ln w="38100" cap="flat" cmpd="sng">
            <a:solidFill>
              <a:srgbClr val="FFD9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689" name="Shape 689"/>
        <p:cNvGrpSpPr/>
        <p:nvPr/>
      </p:nvGrpSpPr>
      <p:grpSpPr>
        <a:xfrm>
          <a:off x="0" y="0"/>
          <a:ext cx="0" cy="0"/>
          <a:chOff x="0" y="0"/>
          <a:chExt cx="0" cy="0"/>
        </a:xfrm>
      </p:grpSpPr>
      <p:sp>
        <p:nvSpPr>
          <p:cNvPr id="690" name="Google Shape;690;p11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(1 Data)</a:t>
            </a:r>
            <a:endParaRPr b="1"/>
          </a:p>
          <a:p>
            <a:pPr marL="0" lvl="0" indent="0" algn="l" rtl="0">
              <a:spcBef>
                <a:spcPts val="0"/>
              </a:spcBef>
              <a:spcAft>
                <a:spcPts val="0"/>
              </a:spcAft>
              <a:buNone/>
            </a:pPr>
            <a:endParaRPr sz="3000" b="1"/>
          </a:p>
        </p:txBody>
      </p:sp>
      <p:pic>
        <p:nvPicPr>
          <p:cNvPr id="691" name="Google Shape;691;p112"/>
          <p:cNvPicPr preferRelativeResize="0"/>
          <p:nvPr/>
        </p:nvPicPr>
        <p:blipFill rotWithShape="1">
          <a:blip r:embed="rId1"/>
          <a:srcRect t="16604"/>
          <a:stretch>
            <a:fillRect/>
          </a:stretch>
        </p:blipFill>
        <p:spPr>
          <a:xfrm>
            <a:off x="598750" y="1186650"/>
            <a:ext cx="7946501" cy="39568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695" name="Shape 695"/>
        <p:cNvGrpSpPr/>
        <p:nvPr/>
      </p:nvGrpSpPr>
      <p:grpSpPr>
        <a:xfrm>
          <a:off x="0" y="0"/>
          <a:ext cx="0" cy="0"/>
          <a:chOff x="0" y="0"/>
          <a:chExt cx="0" cy="0"/>
        </a:xfrm>
      </p:grpSpPr>
      <p:sp>
        <p:nvSpPr>
          <p:cNvPr id="696" name="Google Shape;696;p11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(2 Cell) Skip Gram</a:t>
            </a:r>
            <a:endParaRPr sz="3000" b="1"/>
          </a:p>
        </p:txBody>
      </p:sp>
      <p:pic>
        <p:nvPicPr>
          <p:cNvPr id="697" name="Google Shape;697;p113"/>
          <p:cNvPicPr preferRelativeResize="0"/>
          <p:nvPr/>
        </p:nvPicPr>
        <p:blipFill rotWithShape="1">
          <a:blip r:embed="rId1"/>
          <a:srcRect r="8999"/>
          <a:stretch>
            <a:fillRect/>
          </a:stretch>
        </p:blipFill>
        <p:spPr>
          <a:xfrm>
            <a:off x="152400" y="1170125"/>
            <a:ext cx="8749025" cy="31931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701" name="Shape 701"/>
        <p:cNvGrpSpPr/>
        <p:nvPr/>
      </p:nvGrpSpPr>
      <p:grpSpPr>
        <a:xfrm>
          <a:off x="0" y="0"/>
          <a:ext cx="0" cy="0"/>
          <a:chOff x="0" y="0"/>
          <a:chExt cx="0" cy="0"/>
        </a:xfrm>
      </p:grpSpPr>
      <p:sp>
        <p:nvSpPr>
          <p:cNvPr id="702" name="Google Shape;702;p11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(2 Cell) 로지스틱 회귀</a:t>
            </a:r>
            <a:endParaRPr sz="3000" b="1"/>
          </a:p>
        </p:txBody>
      </p:sp>
      <p:pic>
        <p:nvPicPr>
          <p:cNvPr id="703" name="Google Shape;703;p114"/>
          <p:cNvPicPr preferRelativeResize="0"/>
          <p:nvPr/>
        </p:nvPicPr>
        <p:blipFill rotWithShape="1">
          <a:blip r:embed="rId1"/>
          <a:srcRect l="6264" r="4497" b="4085"/>
          <a:stretch>
            <a:fillRect/>
          </a:stretch>
        </p:blipFill>
        <p:spPr>
          <a:xfrm>
            <a:off x="2370275" y="1084150"/>
            <a:ext cx="4615675" cy="39733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707" name="Shape 707"/>
        <p:cNvGrpSpPr/>
        <p:nvPr/>
      </p:nvGrpSpPr>
      <p:grpSpPr>
        <a:xfrm>
          <a:off x="0" y="0"/>
          <a:ext cx="0" cy="0"/>
          <a:chOff x="0" y="0"/>
          <a:chExt cx="0" cy="0"/>
        </a:xfrm>
      </p:grpSpPr>
      <p:pic>
        <p:nvPicPr>
          <p:cNvPr id="708" name="Google Shape;708;p115"/>
          <p:cNvPicPr preferRelativeResize="0"/>
          <p:nvPr/>
        </p:nvPicPr>
        <p:blipFill>
          <a:blip r:embed="rId1"/>
          <a:stretch>
            <a:fillRect/>
          </a:stretch>
        </p:blipFill>
        <p:spPr>
          <a:xfrm>
            <a:off x="1957826" y="327750"/>
            <a:ext cx="7047499" cy="4719300"/>
          </a:xfrm>
          <a:prstGeom prst="rect">
            <a:avLst/>
          </a:prstGeom>
          <a:noFill/>
          <a:ln>
            <a:noFill/>
          </a:ln>
        </p:spPr>
      </p:pic>
      <p:sp>
        <p:nvSpPr>
          <p:cNvPr id="709" name="Google Shape;709;p11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(3 Model)</a:t>
            </a:r>
            <a:endParaRPr b="1"/>
          </a:p>
        </p:txBody>
      </p:sp>
      <p:sp>
        <p:nvSpPr>
          <p:cNvPr id="710" name="Google Shape;710;p115"/>
          <p:cNvSpPr txBox="1"/>
          <p:nvPr/>
        </p:nvSpPr>
        <p:spPr>
          <a:xfrm>
            <a:off x="552500" y="1629850"/>
            <a:ext cx="48195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0B5394"/>
                </a:solidFill>
              </a:rPr>
              <a:t>나는 </a:t>
            </a:r>
            <a:r>
              <a:rPr lang="en-US" sz="1800" b="1"/>
              <a:t>삼성전자 </a:t>
            </a:r>
            <a:r>
              <a:rPr lang="en-US" sz="1800" b="1" i="1" u="sng"/>
              <a:t>갤럭시</a:t>
            </a:r>
            <a:r>
              <a:rPr lang="en-US" sz="1800" b="1" u="sng"/>
              <a:t> </a:t>
            </a:r>
            <a:r>
              <a:rPr lang="en-US" sz="1800" b="1"/>
              <a:t>휴대폰을 </a:t>
            </a:r>
            <a:r>
              <a:rPr lang="en-US" sz="1800" b="1">
                <a:solidFill>
                  <a:srgbClr val="A61C00"/>
                </a:solidFill>
              </a:rPr>
              <a:t>본다</a:t>
            </a:r>
            <a:endParaRPr sz="1800" b="1">
              <a:solidFill>
                <a:srgbClr val="A61C00"/>
              </a:solidFill>
            </a:endParaRPr>
          </a:p>
        </p:txBody>
      </p:sp>
      <p:sp>
        <p:nvSpPr>
          <p:cNvPr id="711" name="Google Shape;711;p115"/>
          <p:cNvSpPr txBox="1"/>
          <p:nvPr/>
        </p:nvSpPr>
        <p:spPr>
          <a:xfrm rot="-5400000">
            <a:off x="5487925" y="3259500"/>
            <a:ext cx="35058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0B5394"/>
                </a:solidFill>
              </a:rPr>
              <a:t>나는  </a:t>
            </a:r>
            <a:r>
              <a:rPr lang="en-US" sz="1800" b="1"/>
              <a:t>삼성전자  휴대폰을  </a:t>
            </a:r>
            <a:r>
              <a:rPr lang="en-US" sz="1800" b="1">
                <a:solidFill>
                  <a:srgbClr val="A61C00"/>
                </a:solidFill>
              </a:rPr>
              <a:t>본다</a:t>
            </a:r>
            <a:endParaRPr sz="1800" b="1">
              <a:solidFill>
                <a:srgbClr val="A61C00"/>
              </a:solidFill>
            </a:endParaRPr>
          </a:p>
        </p:txBody>
      </p:sp>
      <p:sp>
        <p:nvSpPr>
          <p:cNvPr id="712" name="Google Shape;712;p115"/>
          <p:cNvSpPr txBox="1"/>
          <p:nvPr/>
        </p:nvSpPr>
        <p:spPr>
          <a:xfrm rot="-5400000">
            <a:off x="2647100" y="2989275"/>
            <a:ext cx="10800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i="1" u="sng"/>
              <a:t>갤럭시</a:t>
            </a:r>
            <a:endParaRPr sz="2200" b="1" i="1" u="sn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Effect transition="in" filter="fade">
                                      <p:cBhvr>
                                        <p:cTn id="7" dur="1000"/>
                                        <p:tgtEl>
                                          <p:spTgt spid="7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2"/>
                                        </p:tgtEl>
                                        <p:attrNameLst>
                                          <p:attrName>style.visibility</p:attrName>
                                        </p:attrNameLst>
                                      </p:cBhvr>
                                      <p:to>
                                        <p:strVal val="visible"/>
                                      </p:to>
                                    </p:set>
                                    <p:animEffect transition="in" filter="fade">
                                      <p:cBhvr>
                                        <p:cTn id="12" dur="1000"/>
                                        <p:tgtEl>
                                          <p:spTgt spid="7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1"/>
                                        </p:tgtEl>
                                        <p:attrNameLst>
                                          <p:attrName>style.visibility</p:attrName>
                                        </p:attrNameLst>
                                      </p:cBhvr>
                                      <p:to>
                                        <p:strVal val="visible"/>
                                      </p:to>
                                    </p:set>
                                    <p:animEffect transition="in" filter="fade">
                                      <p:cBhvr>
                                        <p:cTn id="17" dur="1000"/>
                                        <p:tgtEl>
                                          <p:spTgt spid="7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716" name="Shape 716"/>
        <p:cNvGrpSpPr/>
        <p:nvPr/>
      </p:nvGrpSpPr>
      <p:grpSpPr>
        <a:xfrm>
          <a:off x="0" y="0"/>
          <a:ext cx="0" cy="0"/>
          <a:chOff x="0" y="0"/>
          <a:chExt cx="0" cy="0"/>
        </a:xfrm>
      </p:grpSpPr>
      <p:pic>
        <p:nvPicPr>
          <p:cNvPr id="717" name="Google Shape;717;p116"/>
          <p:cNvPicPr preferRelativeResize="0"/>
          <p:nvPr/>
        </p:nvPicPr>
        <p:blipFill>
          <a:blip r:embed="rId1"/>
          <a:stretch>
            <a:fillRect/>
          </a:stretch>
        </p:blipFill>
        <p:spPr>
          <a:xfrm>
            <a:off x="2426227" y="167000"/>
            <a:ext cx="6606396" cy="2894425"/>
          </a:xfrm>
          <a:prstGeom prst="rect">
            <a:avLst/>
          </a:prstGeom>
          <a:noFill/>
          <a:ln>
            <a:noFill/>
          </a:ln>
        </p:spPr>
      </p:pic>
      <p:pic>
        <p:nvPicPr>
          <p:cNvPr id="718" name="Google Shape;718;p116"/>
          <p:cNvPicPr preferRelativeResize="0"/>
          <p:nvPr/>
        </p:nvPicPr>
        <p:blipFill rotWithShape="1">
          <a:blip r:embed="rId2"/>
          <a:srcRect l="5499" t="15604"/>
          <a:stretch>
            <a:fillRect/>
          </a:stretch>
        </p:blipFill>
        <p:spPr>
          <a:xfrm>
            <a:off x="258400" y="3061425"/>
            <a:ext cx="3768325" cy="2034700"/>
          </a:xfrm>
          <a:prstGeom prst="rect">
            <a:avLst/>
          </a:prstGeom>
          <a:noFill/>
          <a:ln>
            <a:noFill/>
          </a:ln>
        </p:spPr>
      </p:pic>
      <p:sp>
        <p:nvSpPr>
          <p:cNvPr id="719" name="Google Shape;719;p11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(4 Training)</a:t>
            </a:r>
            <a:endParaRPr b="1"/>
          </a:p>
        </p:txBody>
      </p:sp>
      <p:sp>
        <p:nvSpPr>
          <p:cNvPr id="720" name="Google Shape;720;p116"/>
          <p:cNvSpPr/>
          <p:nvPr/>
        </p:nvSpPr>
        <p:spPr>
          <a:xfrm>
            <a:off x="6041871" y="1153924"/>
            <a:ext cx="259800" cy="1066500"/>
          </a:xfrm>
          <a:prstGeom prst="up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116"/>
          <p:cNvSpPr/>
          <p:nvPr/>
        </p:nvSpPr>
        <p:spPr>
          <a:xfrm>
            <a:off x="1327913" y="3287781"/>
            <a:ext cx="1579200" cy="1176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116"/>
          <p:cNvSpPr txBox="1"/>
          <p:nvPr/>
        </p:nvSpPr>
        <p:spPr>
          <a:xfrm>
            <a:off x="6121325" y="2356625"/>
            <a:ext cx="8253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0B5394"/>
                </a:solidFill>
              </a:rPr>
              <a:t>Input</a:t>
            </a:r>
            <a:endParaRPr sz="1800" b="1">
              <a:solidFill>
                <a:srgbClr val="0B5394"/>
              </a:solidFill>
            </a:endParaRPr>
          </a:p>
        </p:txBody>
      </p:sp>
      <p:sp>
        <p:nvSpPr>
          <p:cNvPr id="723" name="Google Shape;723;p116"/>
          <p:cNvSpPr txBox="1"/>
          <p:nvPr/>
        </p:nvSpPr>
        <p:spPr>
          <a:xfrm>
            <a:off x="5209025" y="852725"/>
            <a:ext cx="9885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0B5394"/>
                </a:solidFill>
              </a:rPr>
              <a:t>Ouput</a:t>
            </a:r>
            <a:endParaRPr sz="1800" b="1">
              <a:solidFill>
                <a:srgbClr val="0B539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
                                        </p:tgtEl>
                                        <p:attrNameLst>
                                          <p:attrName>style.visibility</p:attrName>
                                        </p:attrNameLst>
                                      </p:cBhvr>
                                      <p:to>
                                        <p:strVal val="visible"/>
                                      </p:to>
                                    </p:set>
                                    <p:animEffect transition="in" filter="fade">
                                      <p:cBhvr>
                                        <p:cTn id="7" dur="1000"/>
                                        <p:tgtEl>
                                          <p:spTgt spid="7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0"/>
                                        </p:tgtEl>
                                        <p:attrNameLst>
                                          <p:attrName>style.visibility</p:attrName>
                                        </p:attrNameLst>
                                      </p:cBhvr>
                                      <p:to>
                                        <p:strVal val="visible"/>
                                      </p:to>
                                    </p:set>
                                    <p:animEffect transition="in" filter="fade">
                                      <p:cBhvr>
                                        <p:cTn id="12" dur="1000"/>
                                        <p:tgtEl>
                                          <p:spTgt spid="7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3"/>
                                        </p:tgtEl>
                                        <p:attrNameLst>
                                          <p:attrName>style.visibility</p:attrName>
                                        </p:attrNameLst>
                                      </p:cBhvr>
                                      <p:to>
                                        <p:strVal val="visible"/>
                                      </p:to>
                                    </p:set>
                                    <p:animEffect transition="in" filter="fade">
                                      <p:cBhvr>
                                        <p:cTn id="17" dur="1000"/>
                                        <p:tgtEl>
                                          <p:spTgt spid="723"/>
                                        </p:tgtEl>
                                      </p:cBhvr>
                                    </p:animEffect>
                                  </p:childTnLst>
                                </p:cTn>
                              </p:par>
                              <p:par>
                                <p:cTn id="18" presetID="10" presetClass="entr" presetSubtype="0" fill="hold" nodeType="withEffect">
                                  <p:stCondLst>
                                    <p:cond delay="0"/>
                                  </p:stCondLst>
                                  <p:childTnLst>
                                    <p:set>
                                      <p:cBhvr>
                                        <p:cTn id="19" dur="1" fill="hold">
                                          <p:stCondLst>
                                            <p:cond delay="0"/>
                                          </p:stCondLst>
                                        </p:cTn>
                                        <p:tgtEl>
                                          <p:spTgt spid="722"/>
                                        </p:tgtEl>
                                        <p:attrNameLst>
                                          <p:attrName>style.visibility</p:attrName>
                                        </p:attrNameLst>
                                      </p:cBhvr>
                                      <p:to>
                                        <p:strVal val="visible"/>
                                      </p:to>
                                    </p:set>
                                    <p:animEffect transition="in" filter="fade">
                                      <p:cBhvr>
                                        <p:cTn id="20" dur="1000"/>
                                        <p:tgtEl>
                                          <p:spTgt spid="7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727" name="Shape 727"/>
        <p:cNvGrpSpPr/>
        <p:nvPr/>
      </p:nvGrpSpPr>
      <p:grpSpPr>
        <a:xfrm>
          <a:off x="0" y="0"/>
          <a:ext cx="0" cy="0"/>
          <a:chOff x="0" y="0"/>
          <a:chExt cx="0" cy="0"/>
        </a:xfrm>
      </p:grpSpPr>
      <p:pic>
        <p:nvPicPr>
          <p:cNvPr id="3" name="Picture 2" descr="maxresdefault"/>
          <p:cNvPicPr>
            <a:picLocks noChangeAspect="1"/>
          </p:cNvPicPr>
          <p:nvPr/>
        </p:nvPicPr>
        <p:blipFill>
          <a:blip r:embed="rId1"/>
          <a:stretch>
            <a:fillRect/>
          </a:stretch>
        </p:blipFill>
        <p:spPr>
          <a:xfrm>
            <a:off x="-1137920" y="-311785"/>
            <a:ext cx="10575290" cy="5948680"/>
          </a:xfrm>
          <a:prstGeom prst="rect">
            <a:avLst/>
          </a:prstGeom>
        </p:spPr>
      </p:pic>
      <p:sp>
        <p:nvSpPr>
          <p:cNvPr id="729" name="Google Shape;729;p117"/>
          <p:cNvSpPr txBox="1"/>
          <p:nvPr/>
        </p:nvSpPr>
        <p:spPr>
          <a:xfrm>
            <a:off x="311700" y="2150850"/>
            <a:ext cx="8520600" cy="841800"/>
          </a:xfrm>
          <a:prstGeom prst="rect">
            <a:avLst/>
          </a:prstGeom>
          <a:noFill/>
          <a:ln>
            <a:noFill/>
          </a:ln>
          <a:effectLst>
            <a:outerShdw blurRad="57150" dist="57150" dir="31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solidFill>
                  <a:srgbClr val="FFFFFF"/>
                </a:solidFill>
              </a:rPr>
              <a:t>Word 2 Vec</a:t>
            </a:r>
            <a:endParaRPr sz="9600" b="1">
              <a:solidFill>
                <a:srgbClr val="FFFFFF"/>
              </a:solidFill>
            </a:endParaRPr>
          </a:p>
          <a:p>
            <a:pPr marL="0" lvl="0" indent="0" algn="ctr" rtl="0">
              <a:spcBef>
                <a:spcPts val="0"/>
              </a:spcBef>
              <a:spcAft>
                <a:spcPts val="0"/>
              </a:spcAft>
              <a:buNone/>
            </a:pPr>
            <a:r>
              <a:rPr lang="en-US" sz="6000" b="1">
                <a:solidFill>
                  <a:srgbClr val="FFFFFF"/>
                </a:solidFill>
              </a:rPr>
              <a:t>-Simulation-</a:t>
            </a:r>
            <a:endParaRPr sz="6000" b="1">
              <a:solidFill>
                <a:srgbClr val="FFFFF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733" name="Shape 733"/>
        <p:cNvGrpSpPr/>
        <p:nvPr/>
      </p:nvGrpSpPr>
      <p:grpSpPr>
        <a:xfrm>
          <a:off x="0" y="0"/>
          <a:ext cx="0" cy="0"/>
          <a:chOff x="0" y="0"/>
          <a:chExt cx="0" cy="0"/>
        </a:xfrm>
      </p:grpSpPr>
      <p:pic>
        <p:nvPicPr>
          <p:cNvPr id="734" name="Google Shape;734;p118"/>
          <p:cNvPicPr preferRelativeResize="0"/>
          <p:nvPr/>
        </p:nvPicPr>
        <p:blipFill>
          <a:blip r:embed="rId1"/>
          <a:stretch>
            <a:fillRect/>
          </a:stretch>
        </p:blipFill>
        <p:spPr>
          <a:xfrm>
            <a:off x="1983699" y="0"/>
            <a:ext cx="5176619" cy="51434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738" name="Shape 738"/>
        <p:cNvGrpSpPr/>
        <p:nvPr/>
      </p:nvGrpSpPr>
      <p:grpSpPr>
        <a:xfrm>
          <a:off x="0" y="0"/>
          <a:ext cx="0" cy="0"/>
          <a:chOff x="0" y="0"/>
          <a:chExt cx="0" cy="0"/>
        </a:xfrm>
      </p:grpSpPr>
      <p:pic>
        <p:nvPicPr>
          <p:cNvPr id="739" name="Google Shape;739;p119"/>
          <p:cNvPicPr preferRelativeResize="0"/>
          <p:nvPr/>
        </p:nvPicPr>
        <p:blipFill rotWithShape="1">
          <a:blip r:embed="rId1"/>
          <a:srcRect l="27998" t="18340" r="30827" b="27252"/>
          <a:stretch>
            <a:fillRect/>
          </a:stretch>
        </p:blipFill>
        <p:spPr>
          <a:xfrm>
            <a:off x="3389750" y="851425"/>
            <a:ext cx="5671149" cy="4231549"/>
          </a:xfrm>
          <a:prstGeom prst="rect">
            <a:avLst/>
          </a:prstGeom>
          <a:noFill/>
          <a:ln>
            <a:noFill/>
          </a:ln>
        </p:spPr>
      </p:pic>
      <p:sp>
        <p:nvSpPr>
          <p:cNvPr id="740" name="Google Shape;740;p11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Vector</a:t>
            </a:r>
            <a:r>
              <a:rPr lang="en-US" sz="3000"/>
              <a:t> </a:t>
            </a:r>
            <a:endParaRPr sz="3000" b="1"/>
          </a:p>
        </p:txBody>
      </p:sp>
      <p:sp>
        <p:nvSpPr>
          <p:cNvPr id="741" name="Google Shape;741;p119"/>
          <p:cNvSpPr txBox="1"/>
          <p:nvPr/>
        </p:nvSpPr>
        <p:spPr>
          <a:xfrm>
            <a:off x="375100" y="1536225"/>
            <a:ext cx="8336700" cy="8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t>[ x축 3개, y축 3개, z축 3개]</a:t>
            </a:r>
            <a:endParaRPr sz="3600" b="1"/>
          </a:p>
          <a:p>
            <a:pPr marL="457200" lvl="0" indent="-381000" algn="l" rtl="0">
              <a:spcBef>
                <a:spcPts val="0"/>
              </a:spcBef>
              <a:spcAft>
                <a:spcPts val="0"/>
              </a:spcAft>
              <a:buSzPts val="2400"/>
              <a:buChar char="-"/>
            </a:pPr>
            <a:r>
              <a:rPr lang="en-US" sz="2400" b="1"/>
              <a:t>3개 vector의 Network  -</a:t>
            </a:r>
            <a:endParaRPr sz="2400" b="1"/>
          </a:p>
        </p:txBody>
      </p:sp>
      <p:sp>
        <p:nvSpPr>
          <p:cNvPr id="742" name="Google Shape;742;p119"/>
          <p:cNvSpPr/>
          <p:nvPr/>
        </p:nvSpPr>
        <p:spPr>
          <a:xfrm>
            <a:off x="2591475" y="1164950"/>
            <a:ext cx="3775500" cy="3604500"/>
          </a:xfrm>
          <a:prstGeom prst="mathMultiply">
            <a:avLst>
              <a:gd name="adj1" fmla="val 23520"/>
            </a:avLst>
          </a:prstGeom>
          <a:solidFill>
            <a:srgbClr val="A61C00"/>
          </a:solidFill>
          <a:ln w="228600" cap="flat" cmpd="sng">
            <a:solidFill>
              <a:srgbClr val="434343"/>
            </a:solidFill>
            <a:prstDash val="solid"/>
            <a:round/>
            <a:headEnd type="none" w="sm" len="sm"/>
            <a:tailEnd type="none" w="sm" len="sm"/>
          </a:ln>
          <a:effectLst>
            <a:outerShdw blurRad="57150" dist="209550" dir="474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1C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2"/>
                                        </p:tgtEl>
                                        <p:attrNameLst>
                                          <p:attrName>style.visibility</p:attrName>
                                        </p:attrNameLst>
                                      </p:cBhvr>
                                      <p:to>
                                        <p:strVal val="visible"/>
                                      </p:to>
                                    </p:set>
                                    <p:animEffect transition="in" filter="fade">
                                      <p:cBhvr>
                                        <p:cTn id="7" dur="1000"/>
                                        <p:tgtEl>
                                          <p:spTgt spid="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746" name="Shape 746"/>
        <p:cNvGrpSpPr/>
        <p:nvPr/>
      </p:nvGrpSpPr>
      <p:grpSpPr>
        <a:xfrm>
          <a:off x="0" y="0"/>
          <a:ext cx="0" cy="0"/>
          <a:chOff x="0" y="0"/>
          <a:chExt cx="0" cy="0"/>
        </a:xfrm>
      </p:grpSpPr>
      <p:sp>
        <p:nvSpPr>
          <p:cNvPr id="747" name="Google Shape;747;p12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(4 Simulation) - 00</a:t>
            </a:r>
            <a:endParaRPr b="1"/>
          </a:p>
          <a:p>
            <a:pPr marL="457200" lvl="0" indent="-381000" algn="l" rtl="0">
              <a:spcBef>
                <a:spcPts val="0"/>
              </a:spcBef>
              <a:spcAft>
                <a:spcPts val="0"/>
              </a:spcAft>
              <a:buClr>
                <a:srgbClr val="A61C00"/>
              </a:buClr>
              <a:buSzPts val="2400"/>
              <a:buChar char="-"/>
            </a:pPr>
            <a:r>
              <a:rPr lang="en-US" sz="2400" b="1">
                <a:solidFill>
                  <a:srgbClr val="A61C00"/>
                </a:solidFill>
              </a:rPr>
              <a:t>Sentence Token</a:t>
            </a:r>
            <a:endParaRPr sz="2400" b="1">
              <a:solidFill>
                <a:srgbClr val="A61C00"/>
              </a:solidFill>
            </a:endParaRPr>
          </a:p>
          <a:p>
            <a:pPr marL="457200" lvl="0" indent="-381000" algn="l" rtl="0">
              <a:spcBef>
                <a:spcPts val="0"/>
              </a:spcBef>
              <a:spcAft>
                <a:spcPts val="0"/>
              </a:spcAft>
              <a:buClr>
                <a:srgbClr val="A61C00"/>
              </a:buClr>
              <a:buSzPts val="2400"/>
              <a:buChar char="-"/>
            </a:pPr>
            <a:r>
              <a:rPr lang="en-US" sz="2400" b="1">
                <a:solidFill>
                  <a:srgbClr val="A61C00"/>
                </a:solidFill>
              </a:rPr>
              <a:t>좌표로써 Vector를 활용</a:t>
            </a:r>
            <a:endParaRPr sz="2400" b="1">
              <a:solidFill>
                <a:srgbClr val="A61C00"/>
              </a:solidFill>
            </a:endParaRPr>
          </a:p>
        </p:txBody>
      </p:sp>
      <p:sp>
        <p:nvSpPr>
          <p:cNvPr id="748" name="Google Shape;748;p12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endParaRPr sz="2400" b="1">
              <a:solidFill>
                <a:srgbClr val="4A86E8"/>
              </a:solidFill>
            </a:endParaRPr>
          </a:p>
          <a:p>
            <a:pPr marL="0" lvl="0" indent="0" algn="ctr" rtl="0">
              <a:lnSpc>
                <a:spcPct val="150000"/>
              </a:lnSpc>
              <a:spcBef>
                <a:spcPts val="0"/>
              </a:spcBef>
              <a:spcAft>
                <a:spcPts val="0"/>
              </a:spcAft>
              <a:buNone/>
            </a:pPr>
            <a:r>
              <a:rPr lang="en-US" sz="3600" b="1">
                <a:solidFill>
                  <a:srgbClr val="4A86E8"/>
                </a:solidFill>
              </a:rPr>
              <a:t>나는 </a:t>
            </a:r>
            <a:r>
              <a:rPr lang="en-US" sz="3600" b="1">
                <a:solidFill>
                  <a:srgbClr val="FF0000"/>
                </a:solidFill>
              </a:rPr>
              <a:t>본다</a:t>
            </a:r>
            <a:endParaRPr sz="3600" b="1">
              <a:solidFill>
                <a:srgbClr val="4A86E8"/>
              </a:solidFill>
            </a:endParaRPr>
          </a:p>
          <a:p>
            <a:pPr marL="0" lvl="0" indent="0" algn="ctr" rtl="0">
              <a:lnSpc>
                <a:spcPct val="150000"/>
              </a:lnSpc>
              <a:spcBef>
                <a:spcPts val="0"/>
              </a:spcBef>
              <a:spcAft>
                <a:spcPts val="0"/>
              </a:spcAft>
              <a:buNone/>
            </a:pPr>
            <a:r>
              <a:rPr lang="en-US" sz="3600" b="1">
                <a:solidFill>
                  <a:srgbClr val="4A86E8"/>
                </a:solidFill>
              </a:rPr>
              <a:t>나는</a:t>
            </a:r>
            <a:r>
              <a:rPr lang="en-US" sz="3600" b="1">
                <a:solidFill>
                  <a:schemeClr val="dk1"/>
                </a:solidFill>
              </a:rPr>
              <a:t> </a:t>
            </a:r>
            <a:r>
              <a:rPr lang="en-US" sz="3600" b="1" u="sng">
                <a:solidFill>
                  <a:schemeClr val="dk1"/>
                </a:solidFill>
              </a:rPr>
              <a:t>휴대폰</a:t>
            </a:r>
            <a:r>
              <a:rPr lang="en-US" sz="3600" b="1">
                <a:solidFill>
                  <a:schemeClr val="dk1"/>
                </a:solidFill>
              </a:rPr>
              <a:t>을 </a:t>
            </a:r>
            <a:r>
              <a:rPr lang="en-US" sz="3600" b="1">
                <a:solidFill>
                  <a:srgbClr val="FF0000"/>
                </a:solidFill>
              </a:rPr>
              <a:t>본다</a:t>
            </a:r>
            <a:endParaRPr sz="3600" b="1">
              <a:solidFill>
                <a:srgbClr val="FF0000"/>
              </a:solidFill>
            </a:endParaRPr>
          </a:p>
          <a:p>
            <a:pPr marL="0" lvl="0" indent="0" algn="ctr" rtl="0">
              <a:lnSpc>
                <a:spcPct val="150000"/>
              </a:lnSpc>
              <a:spcBef>
                <a:spcPts val="0"/>
              </a:spcBef>
              <a:spcAft>
                <a:spcPts val="0"/>
              </a:spcAft>
              <a:buNone/>
            </a:pPr>
            <a:r>
              <a:rPr lang="en-US" sz="3600" b="1">
                <a:solidFill>
                  <a:srgbClr val="4A86E8"/>
                </a:solidFill>
              </a:rPr>
              <a:t>나는</a:t>
            </a:r>
            <a:r>
              <a:rPr lang="en-US" sz="3600" b="1">
                <a:solidFill>
                  <a:schemeClr val="dk1"/>
                </a:solidFill>
              </a:rPr>
              <a:t> 삼성전자 </a:t>
            </a:r>
            <a:r>
              <a:rPr lang="en-US" sz="3600" b="1" u="sng">
                <a:solidFill>
                  <a:schemeClr val="dk1"/>
                </a:solidFill>
              </a:rPr>
              <a:t>휴대폰</a:t>
            </a:r>
            <a:r>
              <a:rPr lang="en-US" sz="3600" b="1">
                <a:solidFill>
                  <a:schemeClr val="dk1"/>
                </a:solidFill>
              </a:rPr>
              <a:t>을 </a:t>
            </a:r>
            <a:r>
              <a:rPr lang="en-US" sz="3600" b="1">
                <a:solidFill>
                  <a:srgbClr val="FF0000"/>
                </a:solidFill>
              </a:rPr>
              <a:t>본다</a:t>
            </a:r>
            <a:endParaRPr sz="3600" b="1">
              <a:solidFill>
                <a:srgbClr val="FF0000"/>
              </a:solidFill>
            </a:endParaRPr>
          </a:p>
          <a:p>
            <a:pPr marL="0" lvl="0" indent="0" algn="ctr" rtl="0">
              <a:lnSpc>
                <a:spcPct val="150000"/>
              </a:lnSpc>
              <a:spcBef>
                <a:spcPts val="0"/>
              </a:spcBef>
              <a:spcAft>
                <a:spcPts val="0"/>
              </a:spcAft>
              <a:buNone/>
            </a:pPr>
            <a:r>
              <a:rPr lang="en-US" sz="3600" b="1">
                <a:solidFill>
                  <a:srgbClr val="4A86E8"/>
                </a:solidFill>
              </a:rPr>
              <a:t>나는</a:t>
            </a:r>
            <a:r>
              <a:rPr lang="en-US" sz="3600" b="1">
                <a:solidFill>
                  <a:schemeClr val="dk1"/>
                </a:solidFill>
              </a:rPr>
              <a:t> 삼성전자 노트9 </a:t>
            </a:r>
            <a:r>
              <a:rPr lang="en-US" sz="3600" b="1" u="sng">
                <a:solidFill>
                  <a:schemeClr val="dk1"/>
                </a:solidFill>
              </a:rPr>
              <a:t>휴대폰</a:t>
            </a:r>
            <a:r>
              <a:rPr lang="en-US" sz="3600" b="1">
                <a:solidFill>
                  <a:schemeClr val="dk1"/>
                </a:solidFill>
              </a:rPr>
              <a:t>을</a:t>
            </a:r>
            <a:r>
              <a:rPr lang="en-US" sz="3600" b="1">
                <a:solidFill>
                  <a:srgbClr val="FF0000"/>
                </a:solidFill>
              </a:rPr>
              <a:t> 본다</a:t>
            </a:r>
            <a:endParaRPr sz="3600" b="1">
              <a:solidFill>
                <a:srgbClr val="FF0000"/>
              </a:solidFill>
            </a:endParaRPr>
          </a:p>
        </p:txBody>
      </p:sp>
      <p:sp>
        <p:nvSpPr>
          <p:cNvPr id="749" name="Google Shape;749;p120"/>
          <p:cNvSpPr txBox="1"/>
          <p:nvPr/>
        </p:nvSpPr>
        <p:spPr>
          <a:xfrm>
            <a:off x="3933950" y="260775"/>
            <a:ext cx="5050800" cy="871500"/>
          </a:xfrm>
          <a:prstGeom prst="rect">
            <a:avLst/>
          </a:prstGeom>
          <a:noFill/>
          <a:ln w="2857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t>경제적인 문장</a:t>
            </a:r>
            <a:r>
              <a:rPr lang="en-US" sz="1800" b="1"/>
              <a:t> : </a:t>
            </a:r>
            <a:r>
              <a:rPr lang="en-US" sz="1800" b="1">
                <a:solidFill>
                  <a:srgbClr val="A61C00"/>
                </a:solidFill>
              </a:rPr>
              <a:t>이질적 문장성분</a:t>
            </a:r>
            <a:r>
              <a:rPr lang="en-US" sz="1800" b="1"/>
              <a:t>으로 구성</a:t>
            </a:r>
            <a:endParaRPr sz="1800" b="1"/>
          </a:p>
          <a:p>
            <a:pPr marL="0" lvl="0" indent="0" algn="ctr" rtl="0">
              <a:spcBef>
                <a:spcPts val="0"/>
              </a:spcBef>
              <a:spcAft>
                <a:spcPts val="0"/>
              </a:spcAft>
              <a:buNone/>
            </a:pPr>
            <a:r>
              <a:rPr lang="en-US" sz="1800" b="1"/>
              <a:t>(주어1, 목적어1, 형용사/부사 1, 동사1)</a:t>
            </a:r>
            <a:endParaRPr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9"/>
                                        </p:tgtEl>
                                        <p:attrNameLst>
                                          <p:attrName>style.visibility</p:attrName>
                                        </p:attrNameLst>
                                      </p:cBhvr>
                                      <p:to>
                                        <p:strVal val="visible"/>
                                      </p:to>
                                    </p:set>
                                    <p:animEffect transition="in" filter="fade">
                                      <p:cBhvr>
                                        <p:cTn id="7" dur="1000"/>
                                        <p:tgtEl>
                                          <p:spTgt spid="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pic>
        <p:nvPicPr>
          <p:cNvPr id="116" name="Google Shape;116;p23"/>
          <p:cNvPicPr preferRelativeResize="0"/>
          <p:nvPr/>
        </p:nvPicPr>
        <p:blipFill>
          <a:blip r:embed="rId1"/>
          <a:stretch>
            <a:fillRect/>
          </a:stretch>
        </p:blipFill>
        <p:spPr>
          <a:xfrm>
            <a:off x="284825" y="169313"/>
            <a:ext cx="8574351" cy="48048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753" name="Shape 753"/>
        <p:cNvGrpSpPr/>
        <p:nvPr/>
      </p:nvGrpSpPr>
      <p:grpSpPr>
        <a:xfrm>
          <a:off x="0" y="0"/>
          <a:ext cx="0" cy="0"/>
          <a:chOff x="0" y="0"/>
          <a:chExt cx="0" cy="0"/>
        </a:xfrm>
      </p:grpSpPr>
      <p:cxnSp>
        <p:nvCxnSpPr>
          <p:cNvPr id="754" name="Google Shape;754;p121"/>
          <p:cNvCxnSpPr/>
          <p:nvPr/>
        </p:nvCxnSpPr>
        <p:spPr>
          <a:xfrm>
            <a:off x="156000" y="3182625"/>
            <a:ext cx="8759400" cy="0"/>
          </a:xfrm>
          <a:prstGeom prst="straightConnector1">
            <a:avLst/>
          </a:prstGeom>
          <a:noFill/>
          <a:ln w="28575" cap="flat" cmpd="sng">
            <a:solidFill>
              <a:schemeClr val="dk2"/>
            </a:solidFill>
            <a:prstDash val="dash"/>
            <a:round/>
            <a:headEnd type="none" w="med" len="med"/>
            <a:tailEnd type="none" w="med" len="med"/>
          </a:ln>
        </p:spPr>
      </p:cxnSp>
      <p:sp>
        <p:nvSpPr>
          <p:cNvPr id="755" name="Google Shape;755;p121"/>
          <p:cNvSpPr/>
          <p:nvPr/>
        </p:nvSpPr>
        <p:spPr>
          <a:xfrm>
            <a:off x="2072725" y="1694275"/>
            <a:ext cx="1314300" cy="2986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121"/>
          <p:cNvSpPr/>
          <p:nvPr/>
        </p:nvSpPr>
        <p:spPr>
          <a:xfrm>
            <a:off x="311700" y="1694275"/>
            <a:ext cx="1314300" cy="2986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12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(4 Simulation) - 01</a:t>
            </a:r>
            <a:endParaRPr b="1"/>
          </a:p>
        </p:txBody>
      </p:sp>
      <p:sp>
        <p:nvSpPr>
          <p:cNvPr id="758" name="Google Shape;758;p121"/>
          <p:cNvSpPr txBox="1"/>
          <p:nvPr>
            <p:ph type="body" idx="1"/>
          </p:nvPr>
        </p:nvSpPr>
        <p:spPr>
          <a:xfrm>
            <a:off x="311700" y="1152475"/>
            <a:ext cx="4177800" cy="3186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3600" b="1">
              <a:solidFill>
                <a:srgbClr val="4A86E8"/>
              </a:solidFill>
            </a:endParaRPr>
          </a:p>
          <a:p>
            <a:pPr marL="0" lvl="0" indent="0" algn="l" rtl="0">
              <a:lnSpc>
                <a:spcPct val="150000"/>
              </a:lnSpc>
              <a:spcBef>
                <a:spcPts val="0"/>
              </a:spcBef>
              <a:spcAft>
                <a:spcPts val="0"/>
              </a:spcAft>
              <a:buNone/>
            </a:pPr>
            <a:r>
              <a:rPr lang="en-US" sz="3600" b="1">
                <a:solidFill>
                  <a:srgbClr val="4A86E8"/>
                </a:solidFill>
              </a:rPr>
              <a:t>나는</a:t>
            </a:r>
            <a:r>
              <a:rPr lang="en-US" sz="3600" b="1">
                <a:solidFill>
                  <a:schemeClr val="dk1"/>
                </a:solidFill>
              </a:rPr>
              <a:t>     </a:t>
            </a:r>
            <a:r>
              <a:rPr lang="en-US" sz="3600" b="1">
                <a:solidFill>
                  <a:srgbClr val="FF0000"/>
                </a:solidFill>
              </a:rPr>
              <a:t>   본다</a:t>
            </a:r>
            <a:endParaRPr sz="3600" b="1">
              <a:solidFill>
                <a:srgbClr val="FF0000"/>
              </a:solidFill>
            </a:endParaRPr>
          </a:p>
        </p:txBody>
      </p:sp>
      <p:sp>
        <p:nvSpPr>
          <p:cNvPr id="759" name="Google Shape;759;p121"/>
          <p:cNvSpPr txBox="1"/>
          <p:nvPr/>
        </p:nvSpPr>
        <p:spPr>
          <a:xfrm>
            <a:off x="394650" y="1217925"/>
            <a:ext cx="15081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Dim1</a:t>
            </a:r>
            <a:endParaRPr sz="2400" b="1"/>
          </a:p>
        </p:txBody>
      </p:sp>
      <p:sp>
        <p:nvSpPr>
          <p:cNvPr id="760" name="Google Shape;760;p121"/>
          <p:cNvSpPr txBox="1"/>
          <p:nvPr/>
        </p:nvSpPr>
        <p:spPr>
          <a:xfrm>
            <a:off x="2138775" y="1217925"/>
            <a:ext cx="16371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Dim2 </a:t>
            </a:r>
            <a:endParaRPr sz="2400" b="1"/>
          </a:p>
        </p:txBody>
      </p:sp>
      <p:sp>
        <p:nvSpPr>
          <p:cNvPr id="761" name="Google Shape;761;p121"/>
          <p:cNvSpPr txBox="1"/>
          <p:nvPr/>
        </p:nvSpPr>
        <p:spPr>
          <a:xfrm>
            <a:off x="7037775" y="1217925"/>
            <a:ext cx="17103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 N ... </a:t>
            </a:r>
            <a:endParaRPr sz="2400" b="1"/>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765" name="Shape 765"/>
        <p:cNvGrpSpPr/>
        <p:nvPr/>
      </p:nvGrpSpPr>
      <p:grpSpPr>
        <a:xfrm>
          <a:off x="0" y="0"/>
          <a:ext cx="0" cy="0"/>
          <a:chOff x="0" y="0"/>
          <a:chExt cx="0" cy="0"/>
        </a:xfrm>
      </p:grpSpPr>
      <p:cxnSp>
        <p:nvCxnSpPr>
          <p:cNvPr id="766" name="Google Shape;766;p122"/>
          <p:cNvCxnSpPr/>
          <p:nvPr/>
        </p:nvCxnSpPr>
        <p:spPr>
          <a:xfrm>
            <a:off x="156000" y="3182625"/>
            <a:ext cx="8759400" cy="0"/>
          </a:xfrm>
          <a:prstGeom prst="straightConnector1">
            <a:avLst/>
          </a:prstGeom>
          <a:noFill/>
          <a:ln w="28575" cap="flat" cmpd="sng">
            <a:solidFill>
              <a:schemeClr val="dk2"/>
            </a:solidFill>
            <a:prstDash val="dash"/>
            <a:round/>
            <a:headEnd type="none" w="med" len="med"/>
            <a:tailEnd type="none" w="med" len="med"/>
          </a:ln>
        </p:spPr>
      </p:cxnSp>
      <p:sp>
        <p:nvSpPr>
          <p:cNvPr id="767" name="Google Shape;767;p122"/>
          <p:cNvSpPr/>
          <p:nvPr/>
        </p:nvSpPr>
        <p:spPr>
          <a:xfrm>
            <a:off x="3743913" y="1694275"/>
            <a:ext cx="1314300" cy="2986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122"/>
          <p:cNvSpPr/>
          <p:nvPr/>
        </p:nvSpPr>
        <p:spPr>
          <a:xfrm>
            <a:off x="311700" y="1694275"/>
            <a:ext cx="1314300" cy="2986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12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(4 Simulation) - 02</a:t>
            </a:r>
            <a:endParaRPr b="1"/>
          </a:p>
        </p:txBody>
      </p:sp>
      <p:sp>
        <p:nvSpPr>
          <p:cNvPr id="770" name="Google Shape;770;p122"/>
          <p:cNvSpPr/>
          <p:nvPr/>
        </p:nvSpPr>
        <p:spPr>
          <a:xfrm>
            <a:off x="1955813" y="1694275"/>
            <a:ext cx="1314300" cy="2986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122"/>
          <p:cNvSpPr txBox="1"/>
          <p:nvPr>
            <p:ph type="body" idx="1"/>
          </p:nvPr>
        </p:nvSpPr>
        <p:spPr>
          <a:xfrm>
            <a:off x="311700" y="1152475"/>
            <a:ext cx="8520600" cy="3186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3600" b="1">
              <a:solidFill>
                <a:srgbClr val="4A86E8"/>
              </a:solidFill>
            </a:endParaRPr>
          </a:p>
          <a:p>
            <a:pPr marL="0" lvl="0" indent="0" algn="l" rtl="0">
              <a:lnSpc>
                <a:spcPct val="150000"/>
              </a:lnSpc>
              <a:spcBef>
                <a:spcPts val="0"/>
              </a:spcBef>
              <a:spcAft>
                <a:spcPts val="0"/>
              </a:spcAft>
              <a:buNone/>
            </a:pPr>
            <a:r>
              <a:rPr lang="en-US" sz="3600" b="1">
                <a:solidFill>
                  <a:srgbClr val="4A86E8"/>
                </a:solidFill>
              </a:rPr>
              <a:t>나는</a:t>
            </a:r>
            <a:r>
              <a:rPr lang="en-US" sz="3600" b="1">
                <a:solidFill>
                  <a:schemeClr val="dk1"/>
                </a:solidFill>
              </a:rPr>
              <a:t>    </a:t>
            </a:r>
            <a:endParaRPr sz="3600" b="1">
              <a:solidFill>
                <a:schemeClr val="dk1"/>
              </a:solidFill>
            </a:endParaRPr>
          </a:p>
          <a:p>
            <a:pPr marL="0" lvl="0" indent="0" algn="l" rtl="0">
              <a:lnSpc>
                <a:spcPct val="150000"/>
              </a:lnSpc>
              <a:spcBef>
                <a:spcPts val="0"/>
              </a:spcBef>
              <a:spcAft>
                <a:spcPts val="0"/>
              </a:spcAft>
              <a:buNone/>
            </a:pPr>
            <a:r>
              <a:rPr lang="en-US" sz="3600" b="1">
                <a:solidFill>
                  <a:schemeClr val="dk1"/>
                </a:solidFill>
              </a:rPr>
              <a:t> </a:t>
            </a:r>
            <a:r>
              <a:rPr lang="en-US" sz="3600" b="1">
                <a:solidFill>
                  <a:srgbClr val="4A86E8"/>
                </a:solidFill>
              </a:rPr>
              <a:t>나는</a:t>
            </a:r>
            <a:r>
              <a:rPr lang="en-US" sz="3600" b="1">
                <a:solidFill>
                  <a:schemeClr val="dk1"/>
                </a:solidFill>
              </a:rPr>
              <a:t>    휴대폰을  </a:t>
            </a:r>
            <a:r>
              <a:rPr lang="en-US" sz="3600" b="1">
                <a:solidFill>
                  <a:srgbClr val="FF0000"/>
                </a:solidFill>
              </a:rPr>
              <a:t>본다</a:t>
            </a:r>
            <a:endParaRPr sz="3600" b="1">
              <a:solidFill>
                <a:srgbClr val="FF0000"/>
              </a:solidFill>
            </a:endParaRPr>
          </a:p>
          <a:p>
            <a:pPr marL="1828800" lvl="0" indent="457200" algn="l" rtl="0">
              <a:lnSpc>
                <a:spcPct val="150000"/>
              </a:lnSpc>
              <a:spcBef>
                <a:spcPts val="0"/>
              </a:spcBef>
              <a:spcAft>
                <a:spcPts val="0"/>
              </a:spcAft>
              <a:buNone/>
            </a:pPr>
            <a:r>
              <a:rPr lang="en-US" sz="3600" b="1">
                <a:solidFill>
                  <a:schemeClr val="dk1"/>
                </a:solidFill>
              </a:rPr>
              <a:t>         </a:t>
            </a:r>
            <a:r>
              <a:rPr lang="en-US" sz="3600" b="1">
                <a:solidFill>
                  <a:srgbClr val="FF0000"/>
                </a:solidFill>
              </a:rPr>
              <a:t>본다</a:t>
            </a:r>
            <a:endParaRPr sz="3600" b="1">
              <a:solidFill>
                <a:srgbClr val="FF0000"/>
              </a:solidFill>
            </a:endParaRPr>
          </a:p>
        </p:txBody>
      </p:sp>
      <p:sp>
        <p:nvSpPr>
          <p:cNvPr id="772" name="Google Shape;772;p122"/>
          <p:cNvSpPr txBox="1"/>
          <p:nvPr/>
        </p:nvSpPr>
        <p:spPr>
          <a:xfrm>
            <a:off x="394650" y="1217925"/>
            <a:ext cx="1493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Dim1</a:t>
            </a:r>
            <a:endParaRPr sz="2400" b="1"/>
          </a:p>
        </p:txBody>
      </p:sp>
      <p:sp>
        <p:nvSpPr>
          <p:cNvPr id="773" name="Google Shape;773;p122"/>
          <p:cNvSpPr txBox="1"/>
          <p:nvPr/>
        </p:nvSpPr>
        <p:spPr>
          <a:xfrm>
            <a:off x="2138775" y="1217925"/>
            <a:ext cx="1493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Dim2 </a:t>
            </a:r>
            <a:endParaRPr sz="2400" b="1"/>
          </a:p>
        </p:txBody>
      </p:sp>
      <p:sp>
        <p:nvSpPr>
          <p:cNvPr id="774" name="Google Shape;774;p122"/>
          <p:cNvSpPr txBox="1"/>
          <p:nvPr/>
        </p:nvSpPr>
        <p:spPr>
          <a:xfrm>
            <a:off x="3920925" y="1217925"/>
            <a:ext cx="1493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Dim3 </a:t>
            </a:r>
            <a:endParaRPr sz="2400" b="1"/>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778" name="Shape 778"/>
        <p:cNvGrpSpPr/>
        <p:nvPr/>
      </p:nvGrpSpPr>
      <p:grpSpPr>
        <a:xfrm>
          <a:off x="0" y="0"/>
          <a:ext cx="0" cy="0"/>
          <a:chOff x="0" y="0"/>
          <a:chExt cx="0" cy="0"/>
        </a:xfrm>
      </p:grpSpPr>
      <p:cxnSp>
        <p:nvCxnSpPr>
          <p:cNvPr id="779" name="Google Shape;779;p123"/>
          <p:cNvCxnSpPr/>
          <p:nvPr/>
        </p:nvCxnSpPr>
        <p:spPr>
          <a:xfrm>
            <a:off x="156000" y="3182625"/>
            <a:ext cx="8759400" cy="0"/>
          </a:xfrm>
          <a:prstGeom prst="straightConnector1">
            <a:avLst/>
          </a:prstGeom>
          <a:noFill/>
          <a:ln w="28575" cap="flat" cmpd="sng">
            <a:solidFill>
              <a:schemeClr val="dk2"/>
            </a:solidFill>
            <a:prstDash val="dash"/>
            <a:round/>
            <a:headEnd type="none" w="med" len="med"/>
            <a:tailEnd type="none" w="med" len="med"/>
          </a:ln>
        </p:spPr>
      </p:cxnSp>
      <p:sp>
        <p:nvSpPr>
          <p:cNvPr id="780" name="Google Shape;780;p123"/>
          <p:cNvSpPr/>
          <p:nvPr/>
        </p:nvSpPr>
        <p:spPr>
          <a:xfrm>
            <a:off x="2072725" y="1694275"/>
            <a:ext cx="1314300" cy="2986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123"/>
          <p:cNvSpPr/>
          <p:nvPr/>
        </p:nvSpPr>
        <p:spPr>
          <a:xfrm>
            <a:off x="5572713" y="1694275"/>
            <a:ext cx="1314300" cy="2986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123"/>
          <p:cNvSpPr/>
          <p:nvPr/>
        </p:nvSpPr>
        <p:spPr>
          <a:xfrm>
            <a:off x="7361975" y="1694275"/>
            <a:ext cx="1314300" cy="2986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123"/>
          <p:cNvSpPr/>
          <p:nvPr/>
        </p:nvSpPr>
        <p:spPr>
          <a:xfrm>
            <a:off x="311700" y="1694275"/>
            <a:ext cx="1314300" cy="2986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12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(4 Simulation) - 03</a:t>
            </a:r>
            <a:endParaRPr b="1"/>
          </a:p>
        </p:txBody>
      </p:sp>
      <p:sp>
        <p:nvSpPr>
          <p:cNvPr id="785" name="Google Shape;785;p123"/>
          <p:cNvSpPr/>
          <p:nvPr/>
        </p:nvSpPr>
        <p:spPr>
          <a:xfrm>
            <a:off x="3860813" y="1694275"/>
            <a:ext cx="1314300" cy="2986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123"/>
          <p:cNvSpPr txBox="1"/>
          <p:nvPr>
            <p:ph type="body" idx="1"/>
          </p:nvPr>
        </p:nvSpPr>
        <p:spPr>
          <a:xfrm>
            <a:off x="311700" y="1152475"/>
            <a:ext cx="8832300" cy="3186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3600" b="1">
              <a:solidFill>
                <a:srgbClr val="4A86E8"/>
              </a:solidFill>
            </a:endParaRPr>
          </a:p>
          <a:p>
            <a:pPr marL="0" lvl="0" indent="0" algn="l" rtl="0">
              <a:lnSpc>
                <a:spcPct val="150000"/>
              </a:lnSpc>
              <a:spcBef>
                <a:spcPts val="0"/>
              </a:spcBef>
              <a:spcAft>
                <a:spcPts val="0"/>
              </a:spcAft>
              <a:buNone/>
            </a:pPr>
            <a:r>
              <a:rPr lang="en-US" sz="3600" b="1">
                <a:solidFill>
                  <a:srgbClr val="4A86E8"/>
                </a:solidFill>
              </a:rPr>
              <a:t>나는</a:t>
            </a:r>
            <a:r>
              <a:rPr lang="en-US" sz="3600" b="1">
                <a:solidFill>
                  <a:schemeClr val="dk1"/>
                </a:solidFill>
              </a:rPr>
              <a:t>     삼성전자                       </a:t>
            </a:r>
            <a:r>
              <a:rPr lang="en-US" sz="3600" b="1">
                <a:solidFill>
                  <a:srgbClr val="FF0000"/>
                </a:solidFill>
              </a:rPr>
              <a:t>본다</a:t>
            </a:r>
            <a:endParaRPr sz="3600" b="1">
              <a:solidFill>
                <a:srgbClr val="FF0000"/>
              </a:solidFill>
            </a:endParaRPr>
          </a:p>
          <a:p>
            <a:pPr marL="0" lvl="0" indent="0" algn="l" rtl="0">
              <a:lnSpc>
                <a:spcPct val="150000"/>
              </a:lnSpc>
              <a:spcBef>
                <a:spcPts val="0"/>
              </a:spcBef>
              <a:spcAft>
                <a:spcPts val="0"/>
              </a:spcAft>
              <a:buNone/>
            </a:pPr>
            <a:r>
              <a:rPr lang="en-US" sz="3600" b="1">
                <a:solidFill>
                  <a:srgbClr val="4A86E8"/>
                </a:solidFill>
              </a:rPr>
              <a:t>나는                </a:t>
            </a:r>
            <a:r>
              <a:rPr lang="en-US" sz="3600" b="1">
                <a:solidFill>
                  <a:schemeClr val="dk1"/>
                </a:solidFill>
              </a:rPr>
              <a:t>노트9  </a:t>
            </a:r>
            <a:r>
              <a:rPr lang="en-US" sz="3600" b="1" u="sng">
                <a:solidFill>
                  <a:schemeClr val="dk1"/>
                </a:solidFill>
              </a:rPr>
              <a:t>휴대폰</a:t>
            </a:r>
            <a:r>
              <a:rPr lang="en-US" sz="3600" b="1">
                <a:solidFill>
                  <a:schemeClr val="dk1"/>
                </a:solidFill>
              </a:rPr>
              <a:t>을  </a:t>
            </a:r>
            <a:r>
              <a:rPr lang="en-US" sz="3600" b="1">
                <a:solidFill>
                  <a:srgbClr val="FF0000"/>
                </a:solidFill>
              </a:rPr>
              <a:t>본다</a:t>
            </a:r>
            <a:endParaRPr sz="3600" b="1">
              <a:solidFill>
                <a:srgbClr val="FF0000"/>
              </a:solidFill>
            </a:endParaRPr>
          </a:p>
          <a:p>
            <a:pPr marL="0" lvl="0" indent="0" algn="l" rtl="0">
              <a:lnSpc>
                <a:spcPct val="150000"/>
              </a:lnSpc>
              <a:spcBef>
                <a:spcPts val="0"/>
              </a:spcBef>
              <a:spcAft>
                <a:spcPts val="0"/>
              </a:spcAft>
              <a:buNone/>
            </a:pPr>
            <a:r>
              <a:rPr lang="en-US" sz="3600" b="1">
                <a:solidFill>
                  <a:srgbClr val="4A86E8"/>
                </a:solidFill>
              </a:rPr>
              <a:t>나는</a:t>
            </a:r>
            <a:r>
              <a:rPr lang="en-US" sz="3600" b="1">
                <a:solidFill>
                  <a:schemeClr val="dk1"/>
                </a:solidFill>
              </a:rPr>
              <a:t>                          </a:t>
            </a:r>
            <a:r>
              <a:rPr lang="en-US" sz="3600" b="1" u="sng">
                <a:solidFill>
                  <a:schemeClr val="dk1"/>
                </a:solidFill>
              </a:rPr>
              <a:t>휴대폰</a:t>
            </a:r>
            <a:r>
              <a:rPr lang="en-US" sz="3600" b="1">
                <a:solidFill>
                  <a:schemeClr val="dk1"/>
                </a:solidFill>
              </a:rPr>
              <a:t>을</a:t>
            </a:r>
            <a:r>
              <a:rPr lang="en-US" sz="3600" b="1">
                <a:solidFill>
                  <a:srgbClr val="FF0000"/>
                </a:solidFill>
              </a:rPr>
              <a:t>  본다</a:t>
            </a:r>
            <a:endParaRPr sz="3600" b="1">
              <a:solidFill>
                <a:srgbClr val="FF0000"/>
              </a:solidFill>
            </a:endParaRPr>
          </a:p>
        </p:txBody>
      </p:sp>
      <p:sp>
        <p:nvSpPr>
          <p:cNvPr id="787" name="Google Shape;787;p123"/>
          <p:cNvSpPr txBox="1"/>
          <p:nvPr/>
        </p:nvSpPr>
        <p:spPr>
          <a:xfrm>
            <a:off x="394650" y="1217925"/>
            <a:ext cx="13893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Dim1</a:t>
            </a:r>
            <a:endParaRPr sz="2400" b="1"/>
          </a:p>
        </p:txBody>
      </p:sp>
      <p:sp>
        <p:nvSpPr>
          <p:cNvPr id="788" name="Google Shape;788;p123"/>
          <p:cNvSpPr txBox="1"/>
          <p:nvPr/>
        </p:nvSpPr>
        <p:spPr>
          <a:xfrm>
            <a:off x="2138775" y="1217925"/>
            <a:ext cx="15480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Dim2 </a:t>
            </a:r>
            <a:endParaRPr sz="2400" b="1"/>
          </a:p>
        </p:txBody>
      </p:sp>
      <p:sp>
        <p:nvSpPr>
          <p:cNvPr id="789" name="Google Shape;789;p123"/>
          <p:cNvSpPr txBox="1"/>
          <p:nvPr/>
        </p:nvSpPr>
        <p:spPr>
          <a:xfrm>
            <a:off x="3920925" y="1217925"/>
            <a:ext cx="15480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Dim3 </a:t>
            </a:r>
            <a:endParaRPr sz="2400" b="1"/>
          </a:p>
        </p:txBody>
      </p:sp>
      <p:sp>
        <p:nvSpPr>
          <p:cNvPr id="790" name="Google Shape;790;p123"/>
          <p:cNvSpPr txBox="1"/>
          <p:nvPr/>
        </p:nvSpPr>
        <p:spPr>
          <a:xfrm>
            <a:off x="5749725" y="1217925"/>
            <a:ext cx="15039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Dim4 </a:t>
            </a:r>
            <a:endParaRPr sz="2400" b="1"/>
          </a:p>
        </p:txBody>
      </p:sp>
      <p:sp>
        <p:nvSpPr>
          <p:cNvPr id="791" name="Google Shape;791;p123"/>
          <p:cNvSpPr txBox="1"/>
          <p:nvPr/>
        </p:nvSpPr>
        <p:spPr>
          <a:xfrm>
            <a:off x="7578525" y="1217925"/>
            <a:ext cx="15480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Dim5 </a:t>
            </a:r>
            <a:endParaRPr sz="2400" b="1"/>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795" name="Shape 795"/>
        <p:cNvGrpSpPr/>
        <p:nvPr/>
      </p:nvGrpSpPr>
      <p:grpSpPr>
        <a:xfrm>
          <a:off x="0" y="0"/>
          <a:ext cx="0" cy="0"/>
          <a:chOff x="0" y="0"/>
          <a:chExt cx="0" cy="0"/>
        </a:xfrm>
      </p:grpSpPr>
      <p:cxnSp>
        <p:nvCxnSpPr>
          <p:cNvPr id="796" name="Google Shape;796;p124"/>
          <p:cNvCxnSpPr/>
          <p:nvPr/>
        </p:nvCxnSpPr>
        <p:spPr>
          <a:xfrm>
            <a:off x="218350" y="3182625"/>
            <a:ext cx="8743800" cy="0"/>
          </a:xfrm>
          <a:prstGeom prst="straightConnector1">
            <a:avLst/>
          </a:prstGeom>
          <a:noFill/>
          <a:ln w="28575" cap="flat" cmpd="sng">
            <a:solidFill>
              <a:schemeClr val="dk2"/>
            </a:solidFill>
            <a:prstDash val="dash"/>
            <a:round/>
            <a:headEnd type="none" w="med" len="med"/>
            <a:tailEnd type="none" w="med" len="med"/>
          </a:ln>
        </p:spPr>
      </p:cxnSp>
      <p:sp>
        <p:nvSpPr>
          <p:cNvPr id="797" name="Google Shape;797;p124"/>
          <p:cNvSpPr/>
          <p:nvPr/>
        </p:nvSpPr>
        <p:spPr>
          <a:xfrm>
            <a:off x="2633364" y="1443775"/>
            <a:ext cx="1503600" cy="3416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124"/>
          <p:cNvSpPr/>
          <p:nvPr/>
        </p:nvSpPr>
        <p:spPr>
          <a:xfrm>
            <a:off x="4924507" y="1443775"/>
            <a:ext cx="1503600" cy="3416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124"/>
          <p:cNvSpPr/>
          <p:nvPr/>
        </p:nvSpPr>
        <p:spPr>
          <a:xfrm>
            <a:off x="7215650" y="1443775"/>
            <a:ext cx="1503600" cy="3416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124"/>
          <p:cNvSpPr/>
          <p:nvPr/>
        </p:nvSpPr>
        <p:spPr>
          <a:xfrm>
            <a:off x="404902" y="1443775"/>
            <a:ext cx="1503600" cy="3416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12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(4 Simulation) - 04</a:t>
            </a:r>
            <a:endParaRPr b="1"/>
          </a:p>
        </p:txBody>
      </p:sp>
      <p:sp>
        <p:nvSpPr>
          <p:cNvPr id="802" name="Google Shape;802;p124"/>
          <p:cNvSpPr txBox="1"/>
          <p:nvPr>
            <p:ph type="body" idx="1"/>
          </p:nvPr>
        </p:nvSpPr>
        <p:spPr>
          <a:xfrm>
            <a:off x="18660" y="956765"/>
            <a:ext cx="9144000" cy="3603300"/>
          </a:xfrm>
          <a:prstGeom prst="rect">
            <a:avLst/>
          </a:prstGeom>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US" sz="2400" b="1">
                <a:solidFill>
                  <a:srgbClr val="4A86E8"/>
                </a:solidFill>
              </a:rPr>
              <a:t>  </a:t>
            </a:r>
            <a:endParaRPr sz="2400" b="1">
              <a:solidFill>
                <a:srgbClr val="4A86E8"/>
              </a:solidFill>
            </a:endParaRPr>
          </a:p>
          <a:p>
            <a:pPr marL="0" lvl="0" indent="457200" algn="l" rtl="0">
              <a:lnSpc>
                <a:spcPct val="150000"/>
              </a:lnSpc>
              <a:spcBef>
                <a:spcPts val="0"/>
              </a:spcBef>
              <a:spcAft>
                <a:spcPts val="0"/>
              </a:spcAft>
              <a:buNone/>
            </a:pPr>
            <a:r>
              <a:rPr lang="en-US" sz="2400" b="1">
                <a:solidFill>
                  <a:srgbClr val="4A86E8"/>
                </a:solidFill>
              </a:rPr>
              <a:t>   나는</a:t>
            </a:r>
            <a:r>
              <a:rPr lang="en-US" sz="2400" b="1">
                <a:solidFill>
                  <a:schemeClr val="dk1"/>
                </a:solidFill>
              </a:rPr>
              <a:t>           삼성전자 </a:t>
            </a:r>
            <a:endParaRPr lang="en-US" sz="2400" b="1">
              <a:solidFill>
                <a:schemeClr val="dk1"/>
              </a:solidFill>
            </a:endParaRPr>
          </a:p>
          <a:p>
            <a:pPr marL="0" lvl="0" indent="457200" algn="l" rtl="0">
              <a:lnSpc>
                <a:spcPct val="150000"/>
              </a:lnSpc>
              <a:spcBef>
                <a:spcPts val="0"/>
              </a:spcBef>
              <a:spcAft>
                <a:spcPts val="0"/>
              </a:spcAft>
              <a:buNone/>
            </a:pPr>
            <a:r>
              <a:rPr lang="en-US" sz="2400" b="1">
                <a:solidFill>
                  <a:schemeClr val="dk1"/>
                </a:solidFill>
              </a:rPr>
              <a:t>                      노트9 </a:t>
            </a:r>
            <a:endParaRPr lang="en-US" sz="2400" b="1">
              <a:solidFill>
                <a:schemeClr val="dk1"/>
              </a:solidFill>
            </a:endParaRPr>
          </a:p>
          <a:p>
            <a:pPr marL="0" lvl="0" indent="457200" algn="l" rtl="0">
              <a:lnSpc>
                <a:spcPct val="150000"/>
              </a:lnSpc>
              <a:spcBef>
                <a:spcPts val="0"/>
              </a:spcBef>
              <a:spcAft>
                <a:spcPts val="0"/>
              </a:spcAft>
              <a:buNone/>
            </a:pPr>
            <a:r>
              <a:rPr lang="en-US" sz="2400" b="1">
                <a:solidFill>
                  <a:schemeClr val="dk1"/>
                </a:solidFill>
              </a:rPr>
              <a:t>                                          </a:t>
            </a:r>
            <a:r>
              <a:rPr lang="en-US" sz="2400" b="1" u="sng">
                <a:solidFill>
                  <a:schemeClr val="dk1"/>
                </a:solidFill>
              </a:rPr>
              <a:t>휴대폰</a:t>
            </a:r>
            <a:r>
              <a:rPr lang="en-US" sz="2400" b="1">
                <a:solidFill>
                  <a:schemeClr val="dk1"/>
                </a:solidFill>
              </a:rPr>
              <a:t>을</a:t>
            </a:r>
            <a:r>
              <a:rPr lang="en-US" sz="2400" b="1">
                <a:solidFill>
                  <a:srgbClr val="FF0000"/>
                </a:solidFill>
              </a:rPr>
              <a:t>            본다</a:t>
            </a:r>
            <a:endParaRPr sz="2400" b="1">
              <a:solidFill>
                <a:srgbClr val="FF0000"/>
              </a:solidFill>
            </a:endParaRPr>
          </a:p>
          <a:p>
            <a:pPr marL="1828800" lvl="0" indent="457200" algn="l" rtl="0">
              <a:lnSpc>
                <a:spcPct val="150000"/>
              </a:lnSpc>
              <a:spcBef>
                <a:spcPts val="0"/>
              </a:spcBef>
              <a:spcAft>
                <a:spcPts val="0"/>
              </a:spcAft>
              <a:buNone/>
            </a:pPr>
            <a:r>
              <a:rPr lang="en-US" sz="2400" b="1">
                <a:solidFill>
                  <a:srgbClr val="FF0000"/>
                </a:solidFill>
              </a:rPr>
              <a:t>                         </a:t>
            </a:r>
            <a:r>
              <a:rPr lang="en-US" sz="2400" b="1" u="sng">
                <a:solidFill>
                  <a:schemeClr val="dk1"/>
                </a:solidFill>
              </a:rPr>
              <a:t>휴대폰</a:t>
            </a:r>
            <a:r>
              <a:rPr lang="en-US" sz="2400" b="1">
                <a:solidFill>
                  <a:schemeClr val="dk1"/>
                </a:solidFill>
              </a:rPr>
              <a:t>을</a:t>
            </a:r>
            <a:r>
              <a:rPr lang="en-US" sz="2400" b="1">
                <a:solidFill>
                  <a:srgbClr val="FF0000"/>
                </a:solidFill>
              </a:rPr>
              <a:t>            본다</a:t>
            </a:r>
            <a:endParaRPr sz="2400" b="1">
              <a:solidFill>
                <a:srgbClr val="FF0000"/>
              </a:solidFill>
            </a:endParaRPr>
          </a:p>
          <a:p>
            <a:pPr marL="1828800" lvl="0" indent="457200" algn="l" rtl="0">
              <a:lnSpc>
                <a:spcPct val="150000"/>
              </a:lnSpc>
              <a:spcBef>
                <a:spcPts val="0"/>
              </a:spcBef>
              <a:spcAft>
                <a:spcPts val="0"/>
              </a:spcAft>
              <a:buClr>
                <a:schemeClr val="dk1"/>
              </a:buClr>
              <a:buSzPts val="1100"/>
              <a:buFont typeface="Arial"/>
              <a:buNone/>
            </a:pPr>
            <a:r>
              <a:rPr lang="en-US" sz="2400" b="1">
                <a:solidFill>
                  <a:srgbClr val="FF0000"/>
                </a:solidFill>
              </a:rPr>
              <a:t>     </a:t>
            </a:r>
            <a:r>
              <a:rPr lang="en-US" sz="2400" b="1">
                <a:solidFill>
                  <a:schemeClr val="dk1"/>
                </a:solidFill>
              </a:rPr>
              <a:t>G7</a:t>
            </a:r>
            <a:endParaRPr sz="2400" b="1">
              <a:solidFill>
                <a:srgbClr val="FF0000"/>
              </a:solidFill>
            </a:endParaRPr>
          </a:p>
          <a:p>
            <a:pPr marL="0" lvl="0" indent="457200" algn="l" rtl="0">
              <a:lnSpc>
                <a:spcPct val="150000"/>
              </a:lnSpc>
              <a:spcBef>
                <a:spcPts val="0"/>
              </a:spcBef>
              <a:spcAft>
                <a:spcPts val="0"/>
              </a:spcAft>
              <a:buClr>
                <a:schemeClr val="dk1"/>
              </a:buClr>
              <a:buSzPts val="1100"/>
              <a:buFont typeface="Arial"/>
              <a:buNone/>
            </a:pPr>
            <a:r>
              <a:rPr lang="en-US" sz="2400" b="1">
                <a:solidFill>
                  <a:srgbClr val="4A86E8"/>
                </a:solidFill>
              </a:rPr>
              <a:t>   너는</a:t>
            </a:r>
            <a:r>
              <a:rPr lang="en-US" sz="2400" b="1">
                <a:solidFill>
                  <a:schemeClr val="dk1"/>
                </a:solidFill>
              </a:rPr>
              <a:t>             LG전자  </a:t>
            </a:r>
            <a:endParaRPr sz="2400" b="1">
              <a:solidFill>
                <a:schemeClr val="dk1"/>
              </a:solidFill>
            </a:endParaRPr>
          </a:p>
          <a:p>
            <a:pPr marL="1828800" lvl="0" indent="457200" algn="l" rtl="0">
              <a:lnSpc>
                <a:spcPct val="150000"/>
              </a:lnSpc>
              <a:spcBef>
                <a:spcPts val="0"/>
              </a:spcBef>
              <a:spcAft>
                <a:spcPts val="0"/>
              </a:spcAft>
              <a:buClr>
                <a:schemeClr val="dk1"/>
              </a:buClr>
              <a:buSzPts val="1100"/>
              <a:buFont typeface="Arial"/>
              <a:buNone/>
            </a:pPr>
            <a:r>
              <a:rPr lang="en-US" sz="2400" b="1">
                <a:solidFill>
                  <a:schemeClr val="dk1"/>
                </a:solidFill>
              </a:rPr>
              <a:t>       </a:t>
            </a:r>
            <a:endParaRPr sz="2400" b="1">
              <a:solidFill>
                <a:schemeClr val="dk1"/>
              </a:solidFill>
            </a:endParaRPr>
          </a:p>
          <a:p>
            <a:pPr marL="1828800" lvl="0" indent="457200" algn="l" rtl="0">
              <a:lnSpc>
                <a:spcPct val="150000"/>
              </a:lnSpc>
              <a:spcBef>
                <a:spcPts val="0"/>
              </a:spcBef>
              <a:spcAft>
                <a:spcPts val="0"/>
              </a:spcAft>
              <a:buClr>
                <a:schemeClr val="dk1"/>
              </a:buClr>
              <a:buSzPts val="1100"/>
              <a:buFont typeface="Arial"/>
              <a:buNone/>
            </a:pPr>
            <a:r>
              <a:rPr lang="en-US" sz="2400" b="1">
                <a:solidFill>
                  <a:schemeClr val="dk1"/>
                </a:solidFill>
              </a:rPr>
              <a:t>             </a:t>
            </a:r>
            <a:endParaRPr sz="2400" b="1">
              <a:solidFill>
                <a:srgbClr val="FF0000"/>
              </a:solidFill>
            </a:endParaRPr>
          </a:p>
          <a:p>
            <a:pPr marL="1828800" lvl="0" indent="457200" algn="l" rtl="0">
              <a:lnSpc>
                <a:spcPct val="150000"/>
              </a:lnSpc>
              <a:spcBef>
                <a:spcPts val="0"/>
              </a:spcBef>
              <a:spcAft>
                <a:spcPts val="0"/>
              </a:spcAft>
              <a:buNone/>
            </a:pPr>
            <a:endParaRPr sz="3600" b="1">
              <a:solidFill>
                <a:srgbClr val="FF0000"/>
              </a:solidFill>
            </a:endParaRPr>
          </a:p>
          <a:p>
            <a:pPr marL="1828800" lvl="0" indent="457200" algn="l" rtl="0">
              <a:lnSpc>
                <a:spcPct val="150000"/>
              </a:lnSpc>
              <a:spcBef>
                <a:spcPts val="0"/>
              </a:spcBef>
              <a:spcAft>
                <a:spcPts val="0"/>
              </a:spcAft>
              <a:buNone/>
            </a:pPr>
            <a:endParaRPr sz="3600" b="1">
              <a:solidFill>
                <a:srgbClr val="FF0000"/>
              </a:solidFill>
            </a:endParaRPr>
          </a:p>
        </p:txBody>
      </p:sp>
      <p:sp>
        <p:nvSpPr>
          <p:cNvPr id="803" name="Google Shape;803;p124"/>
          <p:cNvSpPr txBox="1"/>
          <p:nvPr/>
        </p:nvSpPr>
        <p:spPr>
          <a:xfrm>
            <a:off x="618300" y="1017725"/>
            <a:ext cx="12903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Dim1</a:t>
            </a:r>
            <a:endParaRPr sz="2400" b="1"/>
          </a:p>
        </p:txBody>
      </p:sp>
      <p:sp>
        <p:nvSpPr>
          <p:cNvPr id="804" name="Google Shape;804;p124"/>
          <p:cNvSpPr txBox="1"/>
          <p:nvPr/>
        </p:nvSpPr>
        <p:spPr>
          <a:xfrm>
            <a:off x="2972025" y="1017725"/>
            <a:ext cx="12903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Dim2 </a:t>
            </a:r>
            <a:endParaRPr sz="2400" b="1"/>
          </a:p>
        </p:txBody>
      </p:sp>
      <p:sp>
        <p:nvSpPr>
          <p:cNvPr id="805" name="Google Shape;805;p124"/>
          <p:cNvSpPr txBox="1"/>
          <p:nvPr/>
        </p:nvSpPr>
        <p:spPr>
          <a:xfrm>
            <a:off x="5211375" y="1017725"/>
            <a:ext cx="15036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Dim3 </a:t>
            </a:r>
            <a:endParaRPr sz="2400" b="1"/>
          </a:p>
        </p:txBody>
      </p:sp>
      <p:sp>
        <p:nvSpPr>
          <p:cNvPr id="806" name="Google Shape;806;p124"/>
          <p:cNvSpPr txBox="1"/>
          <p:nvPr/>
        </p:nvSpPr>
        <p:spPr>
          <a:xfrm>
            <a:off x="7421175" y="1017725"/>
            <a:ext cx="12903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Dim4 </a:t>
            </a:r>
            <a:endParaRPr sz="2400" b="1"/>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810" name="Shape 810"/>
        <p:cNvGrpSpPr/>
        <p:nvPr/>
      </p:nvGrpSpPr>
      <p:grpSpPr>
        <a:xfrm>
          <a:off x="0" y="0"/>
          <a:ext cx="0" cy="0"/>
          <a:chOff x="0" y="0"/>
          <a:chExt cx="0" cy="0"/>
        </a:xfrm>
      </p:grpSpPr>
      <p:cxnSp>
        <p:nvCxnSpPr>
          <p:cNvPr id="811" name="Google Shape;811;p125"/>
          <p:cNvCxnSpPr/>
          <p:nvPr/>
        </p:nvCxnSpPr>
        <p:spPr>
          <a:xfrm>
            <a:off x="752600" y="3182625"/>
            <a:ext cx="7835100" cy="0"/>
          </a:xfrm>
          <a:prstGeom prst="straightConnector1">
            <a:avLst/>
          </a:prstGeom>
          <a:noFill/>
          <a:ln w="28575" cap="flat" cmpd="sng">
            <a:solidFill>
              <a:schemeClr val="dk2"/>
            </a:solidFill>
            <a:prstDash val="dash"/>
            <a:round/>
            <a:headEnd type="none" w="med" len="med"/>
            <a:tailEnd type="none" w="med" len="med"/>
          </a:ln>
        </p:spPr>
      </p:cxnSp>
      <p:sp>
        <p:nvSpPr>
          <p:cNvPr id="812" name="Google Shape;812;p125"/>
          <p:cNvSpPr/>
          <p:nvPr/>
        </p:nvSpPr>
        <p:spPr>
          <a:xfrm>
            <a:off x="3928764" y="1443775"/>
            <a:ext cx="1503600" cy="3416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125"/>
          <p:cNvSpPr/>
          <p:nvPr/>
        </p:nvSpPr>
        <p:spPr>
          <a:xfrm>
            <a:off x="6219907" y="1443775"/>
            <a:ext cx="1503600" cy="3416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125"/>
          <p:cNvSpPr/>
          <p:nvPr/>
        </p:nvSpPr>
        <p:spPr>
          <a:xfrm>
            <a:off x="1700302" y="1443775"/>
            <a:ext cx="1503600" cy="3416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12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(4 Simulation) - 05</a:t>
            </a:r>
            <a:endParaRPr b="1"/>
          </a:p>
        </p:txBody>
      </p:sp>
      <p:sp>
        <p:nvSpPr>
          <p:cNvPr id="816" name="Google Shape;816;p125"/>
          <p:cNvSpPr txBox="1"/>
          <p:nvPr>
            <p:ph type="body" idx="1"/>
          </p:nvPr>
        </p:nvSpPr>
        <p:spPr>
          <a:xfrm>
            <a:off x="-579755" y="1519975"/>
            <a:ext cx="9144000" cy="2604600"/>
          </a:xfrm>
          <a:prstGeom prst="rect">
            <a:avLst/>
          </a:prstGeom>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US" sz="2400" b="1">
                <a:solidFill>
                  <a:srgbClr val="4A86E8"/>
                </a:solidFill>
              </a:rPr>
              <a:t>                    나는</a:t>
            </a:r>
            <a:r>
              <a:rPr lang="en-US" sz="2400" b="1">
                <a:solidFill>
                  <a:schemeClr val="dk1"/>
                </a:solidFill>
              </a:rPr>
              <a:t>              삼성전자  </a:t>
            </a:r>
            <a:endParaRPr sz="2400" b="1">
              <a:solidFill>
                <a:schemeClr val="dk1"/>
              </a:solidFill>
            </a:endParaRPr>
          </a:p>
          <a:p>
            <a:pPr marL="1828800" lvl="0" indent="457200" algn="l" rtl="0">
              <a:lnSpc>
                <a:spcPct val="150000"/>
              </a:lnSpc>
              <a:spcBef>
                <a:spcPts val="0"/>
              </a:spcBef>
              <a:spcAft>
                <a:spcPts val="0"/>
              </a:spcAft>
              <a:buNone/>
            </a:pPr>
            <a:r>
              <a:rPr lang="en-US" sz="2400" b="1">
                <a:solidFill>
                  <a:schemeClr val="dk1"/>
                </a:solidFill>
              </a:rPr>
              <a:t>                     </a:t>
            </a:r>
            <a:r>
              <a:rPr lang="en-US" sz="2400" b="1">
                <a:solidFill>
                  <a:srgbClr val="999999"/>
                </a:solidFill>
              </a:rPr>
              <a:t>노트9 </a:t>
            </a:r>
            <a:endParaRPr sz="2400" b="1">
              <a:solidFill>
                <a:srgbClr val="999999"/>
              </a:solidFill>
            </a:endParaRPr>
          </a:p>
          <a:p>
            <a:pPr marL="1828800" lvl="0" indent="457200" algn="l" rtl="0">
              <a:lnSpc>
                <a:spcPct val="150000"/>
              </a:lnSpc>
              <a:spcBef>
                <a:spcPts val="0"/>
              </a:spcBef>
              <a:spcAft>
                <a:spcPts val="0"/>
              </a:spcAft>
              <a:buNone/>
            </a:pPr>
            <a:r>
              <a:rPr lang="en-US" sz="2400" b="1">
                <a:solidFill>
                  <a:srgbClr val="999999"/>
                </a:solidFill>
              </a:rPr>
              <a:t>                     </a:t>
            </a:r>
            <a:r>
              <a:rPr lang="en-US" sz="2400" b="1" u="sng">
                <a:solidFill>
                  <a:srgbClr val="B7B7B7"/>
                </a:solidFill>
              </a:rPr>
              <a:t>휴대폰</a:t>
            </a:r>
            <a:r>
              <a:rPr lang="en-US" sz="2400" b="1">
                <a:solidFill>
                  <a:srgbClr val="B7B7B7"/>
                </a:solidFill>
              </a:rPr>
              <a:t>을</a:t>
            </a:r>
            <a:r>
              <a:rPr lang="en-US" sz="2400" b="1">
                <a:solidFill>
                  <a:srgbClr val="999999"/>
                </a:solidFill>
              </a:rPr>
              <a:t> </a:t>
            </a:r>
            <a:r>
              <a:rPr lang="en-US" sz="2400" b="1">
                <a:solidFill>
                  <a:srgbClr val="FF0000"/>
                </a:solidFill>
              </a:rPr>
              <a:t>            본다</a:t>
            </a:r>
            <a:endParaRPr sz="2400" b="1">
              <a:solidFill>
                <a:srgbClr val="FF0000"/>
              </a:solidFill>
            </a:endParaRPr>
          </a:p>
          <a:p>
            <a:pPr marL="1828800" lvl="0" indent="457200" algn="l" rtl="0">
              <a:lnSpc>
                <a:spcPct val="150000"/>
              </a:lnSpc>
              <a:spcBef>
                <a:spcPts val="0"/>
              </a:spcBef>
              <a:spcAft>
                <a:spcPts val="0"/>
              </a:spcAft>
              <a:buNone/>
            </a:pPr>
            <a:r>
              <a:rPr lang="en-US" sz="2400" b="1">
                <a:solidFill>
                  <a:srgbClr val="FF0000"/>
                </a:solidFill>
              </a:rPr>
              <a:t>                     </a:t>
            </a:r>
            <a:r>
              <a:rPr lang="en-US" sz="2400" b="1" u="sng">
                <a:solidFill>
                  <a:srgbClr val="B7B7B7"/>
                </a:solidFill>
              </a:rPr>
              <a:t>휴대폰</a:t>
            </a:r>
            <a:r>
              <a:rPr lang="en-US" sz="2400" b="1">
                <a:solidFill>
                  <a:srgbClr val="B7B7B7"/>
                </a:solidFill>
              </a:rPr>
              <a:t>을</a:t>
            </a:r>
            <a:r>
              <a:rPr lang="en-US" sz="2400" b="1">
                <a:solidFill>
                  <a:srgbClr val="FF0000"/>
                </a:solidFill>
              </a:rPr>
              <a:t>             본다</a:t>
            </a:r>
            <a:endParaRPr sz="2400" b="1">
              <a:solidFill>
                <a:srgbClr val="FF0000"/>
              </a:solidFill>
            </a:endParaRPr>
          </a:p>
          <a:p>
            <a:pPr marL="1828800" lvl="0" indent="457200" algn="l" rtl="0">
              <a:lnSpc>
                <a:spcPct val="150000"/>
              </a:lnSpc>
              <a:spcBef>
                <a:spcPts val="0"/>
              </a:spcBef>
              <a:spcAft>
                <a:spcPts val="0"/>
              </a:spcAft>
              <a:buNone/>
            </a:pPr>
            <a:r>
              <a:rPr lang="en-US" sz="2400" b="1">
                <a:solidFill>
                  <a:srgbClr val="FF0000"/>
                </a:solidFill>
              </a:rPr>
              <a:t>                     </a:t>
            </a:r>
            <a:r>
              <a:rPr lang="en-US" sz="2400" b="1">
                <a:solidFill>
                  <a:srgbClr val="999999"/>
                </a:solidFill>
              </a:rPr>
              <a:t>G7</a:t>
            </a:r>
            <a:endParaRPr sz="2400" b="1">
              <a:solidFill>
                <a:srgbClr val="999999"/>
              </a:solidFill>
            </a:endParaRPr>
          </a:p>
          <a:p>
            <a:pPr marL="0" lvl="0" indent="457200" algn="l" rtl="0">
              <a:lnSpc>
                <a:spcPct val="150000"/>
              </a:lnSpc>
              <a:spcBef>
                <a:spcPts val="0"/>
              </a:spcBef>
              <a:spcAft>
                <a:spcPts val="0"/>
              </a:spcAft>
              <a:buNone/>
            </a:pPr>
            <a:r>
              <a:rPr lang="en-US" sz="2400" b="1">
                <a:solidFill>
                  <a:srgbClr val="4A86E8"/>
                </a:solidFill>
              </a:rPr>
              <a:t>                    너는</a:t>
            </a:r>
            <a:r>
              <a:rPr lang="en-US" sz="2400" b="1">
                <a:solidFill>
                  <a:schemeClr val="dk1"/>
                </a:solidFill>
              </a:rPr>
              <a:t>             LG전자</a:t>
            </a:r>
            <a:endParaRPr sz="2400" b="1">
              <a:solidFill>
                <a:srgbClr val="FF0000"/>
              </a:solidFill>
            </a:endParaRPr>
          </a:p>
          <a:p>
            <a:pPr marL="1828800" lvl="0" indent="457200" algn="l" rtl="0">
              <a:lnSpc>
                <a:spcPct val="150000"/>
              </a:lnSpc>
              <a:spcBef>
                <a:spcPts val="0"/>
              </a:spcBef>
              <a:spcAft>
                <a:spcPts val="0"/>
              </a:spcAft>
              <a:buNone/>
            </a:pPr>
            <a:endParaRPr sz="3600" b="1">
              <a:solidFill>
                <a:srgbClr val="FF0000"/>
              </a:solidFill>
            </a:endParaRPr>
          </a:p>
          <a:p>
            <a:pPr marL="1828800" lvl="0" indent="457200" algn="l" rtl="0">
              <a:lnSpc>
                <a:spcPct val="150000"/>
              </a:lnSpc>
              <a:spcBef>
                <a:spcPts val="0"/>
              </a:spcBef>
              <a:spcAft>
                <a:spcPts val="0"/>
              </a:spcAft>
              <a:buNone/>
            </a:pPr>
            <a:endParaRPr sz="3600" b="1">
              <a:solidFill>
                <a:srgbClr val="FF0000"/>
              </a:solidFill>
            </a:endParaRPr>
          </a:p>
        </p:txBody>
      </p:sp>
      <p:sp>
        <p:nvSpPr>
          <p:cNvPr id="817" name="Google Shape;817;p125"/>
          <p:cNvSpPr txBox="1"/>
          <p:nvPr/>
        </p:nvSpPr>
        <p:spPr>
          <a:xfrm>
            <a:off x="5572250" y="152675"/>
            <a:ext cx="3114000" cy="1157400"/>
          </a:xfrm>
          <a:prstGeom prst="rect">
            <a:avLst/>
          </a:prstGeom>
          <a:noFill/>
          <a:ln w="2857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t>Positive 관계</a:t>
            </a:r>
            <a:endParaRPr sz="3000" b="1"/>
          </a:p>
          <a:p>
            <a:pPr marL="0" lvl="0" indent="0" algn="ctr" rtl="0">
              <a:spcBef>
                <a:spcPts val="0"/>
              </a:spcBef>
              <a:spcAft>
                <a:spcPts val="0"/>
              </a:spcAft>
              <a:buNone/>
            </a:pPr>
            <a:r>
              <a:rPr lang="en-US" sz="3000" b="1">
                <a:solidFill>
                  <a:srgbClr val="990000"/>
                </a:solidFill>
              </a:rPr>
              <a:t>Negative 관계</a:t>
            </a:r>
            <a:endParaRPr sz="3000" b="1">
              <a:solidFill>
                <a:srgbClr val="990000"/>
              </a:solidFill>
            </a:endParaRPr>
          </a:p>
        </p:txBody>
      </p:sp>
      <p:sp>
        <p:nvSpPr>
          <p:cNvPr id="818" name="Google Shape;818;p125"/>
          <p:cNvSpPr/>
          <p:nvPr/>
        </p:nvSpPr>
        <p:spPr>
          <a:xfrm>
            <a:off x="3313925" y="1751425"/>
            <a:ext cx="301500" cy="3014700"/>
          </a:xfrm>
          <a:prstGeom prst="upDownArrow">
            <a:avLst>
              <a:gd name="adj1" fmla="val 50000"/>
              <a:gd name="adj2" fmla="val 5000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0000"/>
              </a:solidFill>
            </a:endParaRPr>
          </a:p>
        </p:txBody>
      </p:sp>
      <p:sp>
        <p:nvSpPr>
          <p:cNvPr id="819" name="Google Shape;819;p125"/>
          <p:cNvSpPr/>
          <p:nvPr/>
        </p:nvSpPr>
        <p:spPr>
          <a:xfrm>
            <a:off x="5542600" y="1915025"/>
            <a:ext cx="301500" cy="900000"/>
          </a:xfrm>
          <a:prstGeom prst="up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125"/>
          <p:cNvSpPr/>
          <p:nvPr/>
        </p:nvSpPr>
        <p:spPr>
          <a:xfrm>
            <a:off x="5572250" y="3550225"/>
            <a:ext cx="301500" cy="900000"/>
          </a:xfrm>
          <a:prstGeom prst="up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125"/>
          <p:cNvSpPr txBox="1"/>
          <p:nvPr/>
        </p:nvSpPr>
        <p:spPr>
          <a:xfrm>
            <a:off x="2025850" y="1017725"/>
            <a:ext cx="14082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Dim1</a:t>
            </a:r>
            <a:endParaRPr sz="2400" b="1"/>
          </a:p>
        </p:txBody>
      </p:sp>
      <p:sp>
        <p:nvSpPr>
          <p:cNvPr id="822" name="Google Shape;822;p125"/>
          <p:cNvSpPr txBox="1"/>
          <p:nvPr/>
        </p:nvSpPr>
        <p:spPr>
          <a:xfrm>
            <a:off x="4227175" y="1017725"/>
            <a:ext cx="13452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Dim2 </a:t>
            </a:r>
            <a:endParaRPr sz="2400" b="1"/>
          </a:p>
        </p:txBody>
      </p:sp>
      <p:sp>
        <p:nvSpPr>
          <p:cNvPr id="823" name="Google Shape;823;p125"/>
          <p:cNvSpPr txBox="1"/>
          <p:nvPr/>
        </p:nvSpPr>
        <p:spPr>
          <a:xfrm>
            <a:off x="6618925" y="1017725"/>
            <a:ext cx="13452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Dim3 </a:t>
            </a:r>
            <a:endParaRPr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fade">
                                      <p:cBhvr>
                                        <p:cTn id="7" dur="1000"/>
                                        <p:tgtEl>
                                          <p:spTgt spid="8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8"/>
                                        </p:tgtEl>
                                        <p:attrNameLst>
                                          <p:attrName>style.visibility</p:attrName>
                                        </p:attrNameLst>
                                      </p:cBhvr>
                                      <p:to>
                                        <p:strVal val="visible"/>
                                      </p:to>
                                    </p:set>
                                    <p:animEffect transition="in" filter="fade">
                                      <p:cBhvr>
                                        <p:cTn id="12" dur="1000"/>
                                        <p:tgtEl>
                                          <p:spTgt spid="8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
                                        </p:tgtEl>
                                        <p:attrNameLst>
                                          <p:attrName>style.visibility</p:attrName>
                                        </p:attrNameLst>
                                      </p:cBhvr>
                                      <p:to>
                                        <p:strVal val="visible"/>
                                      </p:to>
                                    </p:set>
                                    <p:animEffect transition="in" filter="fade">
                                      <p:cBhvr>
                                        <p:cTn id="17" dur="1000"/>
                                        <p:tgtEl>
                                          <p:spTgt spid="819"/>
                                        </p:tgtEl>
                                      </p:cBhvr>
                                    </p:animEffect>
                                  </p:childTnLst>
                                </p:cTn>
                              </p:par>
                              <p:par>
                                <p:cTn id="18" presetID="10" presetClass="entr" presetSubtype="0" fill="hold" nodeType="withEffect">
                                  <p:stCondLst>
                                    <p:cond delay="0"/>
                                  </p:stCondLst>
                                  <p:childTnLst>
                                    <p:set>
                                      <p:cBhvr>
                                        <p:cTn id="19" dur="1" fill="hold">
                                          <p:stCondLst>
                                            <p:cond delay="0"/>
                                          </p:stCondLst>
                                        </p:cTn>
                                        <p:tgtEl>
                                          <p:spTgt spid="820"/>
                                        </p:tgtEl>
                                        <p:attrNameLst>
                                          <p:attrName>style.visibility</p:attrName>
                                        </p:attrNameLst>
                                      </p:cBhvr>
                                      <p:to>
                                        <p:strVal val="visible"/>
                                      </p:to>
                                    </p:set>
                                    <p:animEffect transition="in" filter="fade">
                                      <p:cBhvr>
                                        <p:cTn id="20" dur="1000"/>
                                        <p:tgtEl>
                                          <p:spTgt spid="8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827" name="Shape 827"/>
        <p:cNvGrpSpPr/>
        <p:nvPr/>
      </p:nvGrpSpPr>
      <p:grpSpPr>
        <a:xfrm>
          <a:off x="0" y="0"/>
          <a:ext cx="0" cy="0"/>
          <a:chOff x="0" y="0"/>
          <a:chExt cx="0" cy="0"/>
        </a:xfrm>
      </p:grpSpPr>
      <p:sp>
        <p:nvSpPr>
          <p:cNvPr id="828" name="Google Shape;828;p12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Positive / Negative</a:t>
            </a:r>
            <a:endParaRPr b="1"/>
          </a:p>
        </p:txBody>
      </p:sp>
      <p:pic>
        <p:nvPicPr>
          <p:cNvPr id="829" name="Google Shape;829;p126"/>
          <p:cNvPicPr preferRelativeResize="0"/>
          <p:nvPr/>
        </p:nvPicPr>
        <p:blipFill>
          <a:blip r:embed="rId1"/>
          <a:stretch>
            <a:fillRect/>
          </a:stretch>
        </p:blipFill>
        <p:spPr>
          <a:xfrm>
            <a:off x="446913" y="1439250"/>
            <a:ext cx="8250174" cy="2897875"/>
          </a:xfrm>
          <a:prstGeom prst="rect">
            <a:avLst/>
          </a:prstGeom>
          <a:noFill/>
          <a:ln>
            <a:noFill/>
          </a:ln>
        </p:spPr>
      </p:pic>
      <p:sp>
        <p:nvSpPr>
          <p:cNvPr id="830" name="Google Shape;830;p126"/>
          <p:cNvSpPr txBox="1"/>
          <p:nvPr/>
        </p:nvSpPr>
        <p:spPr>
          <a:xfrm>
            <a:off x="96520" y="4647565"/>
            <a:ext cx="8869680" cy="3924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출처 : </a:t>
            </a:r>
            <a:r>
              <a:rPr lang="en-US" sz="1200">
                <a:solidFill>
                  <a:schemeClr val="dk1"/>
                </a:solidFill>
              </a:rPr>
              <a:t>https://worksheets-library.com/sheet/coterminal-and-reference-angles-worksheet-pdf-11.html</a:t>
            </a:r>
            <a:endParaRPr lang="en-US" sz="1200">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834" name="Shape 834"/>
        <p:cNvGrpSpPr/>
        <p:nvPr/>
      </p:nvGrpSpPr>
      <p:grpSpPr>
        <a:xfrm>
          <a:off x="0" y="0"/>
          <a:ext cx="0" cy="0"/>
          <a:chOff x="0" y="0"/>
          <a:chExt cx="0" cy="0"/>
        </a:xfrm>
      </p:grpSpPr>
      <p:sp>
        <p:nvSpPr>
          <p:cNvPr id="835" name="Google Shape;835;p127"/>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t>Token 의 Positive / Negative</a:t>
            </a:r>
            <a:endParaRPr sz="3000" b="1">
              <a:solidFill>
                <a:srgbClr val="000000"/>
              </a:solidFill>
            </a:endParaRPr>
          </a:p>
        </p:txBody>
      </p:sp>
      <p:sp>
        <p:nvSpPr>
          <p:cNvPr id="836" name="Google Shape;836;p127"/>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000000"/>
              </a:buClr>
              <a:buSzPts val="2400"/>
              <a:buAutoNum type="arabicPeriod"/>
            </a:pPr>
            <a:r>
              <a:rPr lang="en-US" sz="2400" b="1">
                <a:solidFill>
                  <a:srgbClr val="000000"/>
                </a:solidFill>
              </a:rPr>
              <a:t>벡터의 방향성</a:t>
            </a:r>
            <a:r>
              <a:rPr lang="en-US" sz="2400">
                <a:solidFill>
                  <a:srgbClr val="000000"/>
                </a:solidFill>
              </a:rPr>
              <a:t>에 의한 </a:t>
            </a:r>
            <a:r>
              <a:rPr lang="en-US" sz="2400" b="1">
                <a:solidFill>
                  <a:srgbClr val="000000"/>
                </a:solidFill>
              </a:rPr>
              <a:t>관계망 분석</a:t>
            </a:r>
            <a:r>
              <a:rPr lang="en-US" sz="2400">
                <a:solidFill>
                  <a:srgbClr val="000000"/>
                </a:solidFill>
              </a:rPr>
              <a:t>도 가능</a:t>
            </a:r>
            <a:endParaRPr sz="2400">
              <a:solidFill>
                <a:srgbClr val="000000"/>
              </a:solidFill>
            </a:endParaRPr>
          </a:p>
          <a:p>
            <a:pPr marL="457200" lvl="0" indent="-381000" algn="l" rtl="0">
              <a:lnSpc>
                <a:spcPct val="115000"/>
              </a:lnSpc>
              <a:spcBef>
                <a:spcPts val="0"/>
              </a:spcBef>
              <a:spcAft>
                <a:spcPts val="0"/>
              </a:spcAft>
              <a:buClr>
                <a:srgbClr val="000000"/>
              </a:buClr>
              <a:buSzPts val="2400"/>
              <a:buAutoNum type="arabicPeriod"/>
            </a:pPr>
            <a:r>
              <a:rPr lang="en-US" sz="2400">
                <a:solidFill>
                  <a:srgbClr val="000000"/>
                </a:solidFill>
              </a:rPr>
              <a:t>하지만 이는 </a:t>
            </a:r>
            <a:r>
              <a:rPr lang="en-US" sz="2400" b="1">
                <a:solidFill>
                  <a:srgbClr val="000000"/>
                </a:solidFill>
              </a:rPr>
              <a:t>연산결과일 뿐</a:t>
            </a:r>
            <a:r>
              <a:rPr lang="en-US" sz="2400">
                <a:solidFill>
                  <a:srgbClr val="000000"/>
                </a:solidFill>
              </a:rPr>
              <a:t>, </a:t>
            </a:r>
            <a:r>
              <a:rPr lang="en-US" sz="2400" b="1">
                <a:solidFill>
                  <a:srgbClr val="000000"/>
                </a:solidFill>
              </a:rPr>
              <a:t>구체적 내용분석</a:t>
            </a:r>
            <a:r>
              <a:rPr lang="en-US" sz="2400">
                <a:solidFill>
                  <a:srgbClr val="000000"/>
                </a:solidFill>
              </a:rPr>
              <a:t>은 </a:t>
            </a:r>
            <a:r>
              <a:rPr lang="en-US" sz="2400" b="1">
                <a:solidFill>
                  <a:srgbClr val="000000"/>
                </a:solidFill>
              </a:rPr>
              <a:t>분야의 전문지식</a:t>
            </a:r>
            <a:r>
              <a:rPr lang="en-US" sz="2400">
                <a:solidFill>
                  <a:srgbClr val="000000"/>
                </a:solidFill>
              </a:rPr>
              <a:t>을 갖고서</a:t>
            </a:r>
            <a:r>
              <a:rPr lang="en-US" sz="2400" b="1">
                <a:solidFill>
                  <a:srgbClr val="000000"/>
                </a:solidFill>
              </a:rPr>
              <a:t> 검증</a:t>
            </a:r>
            <a:r>
              <a:rPr lang="en-US" sz="2400">
                <a:solidFill>
                  <a:srgbClr val="000000"/>
                </a:solidFill>
              </a:rPr>
              <a:t>이 필요</a:t>
            </a:r>
            <a:endParaRPr sz="2400" b="1">
              <a:solidFill>
                <a:srgbClr val="000000"/>
              </a:solidFill>
            </a:endParaRPr>
          </a:p>
        </p:txBody>
      </p:sp>
      <p:pic>
        <p:nvPicPr>
          <p:cNvPr id="837" name="Google Shape;837;p127"/>
          <p:cNvPicPr preferRelativeResize="0"/>
          <p:nvPr/>
        </p:nvPicPr>
        <p:blipFill>
          <a:blip r:embed="rId1"/>
          <a:stretch>
            <a:fillRect/>
          </a:stretch>
        </p:blipFill>
        <p:spPr>
          <a:xfrm>
            <a:off x="3256689" y="2647950"/>
            <a:ext cx="5763985" cy="2470276"/>
          </a:xfrm>
          <a:prstGeom prst="rect">
            <a:avLst/>
          </a:prstGeom>
          <a:noFill/>
          <a:ln>
            <a:noFill/>
          </a:ln>
        </p:spPr>
      </p:pic>
      <p:sp>
        <p:nvSpPr>
          <p:cNvPr id="838" name="Google Shape;838;p127"/>
          <p:cNvSpPr txBox="1"/>
          <p:nvPr/>
        </p:nvSpPr>
        <p:spPr>
          <a:xfrm>
            <a:off x="2096050" y="2717325"/>
            <a:ext cx="28119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4A86E8"/>
                </a:solidFill>
              </a:rPr>
              <a:t>Negative</a:t>
            </a:r>
            <a:endParaRPr sz="2400" b="1">
              <a:solidFill>
                <a:srgbClr val="4A86E8"/>
              </a:solidFill>
            </a:endParaRPr>
          </a:p>
        </p:txBody>
      </p:sp>
      <p:sp>
        <p:nvSpPr>
          <p:cNvPr id="839" name="Google Shape;839;p127"/>
          <p:cNvSpPr txBox="1"/>
          <p:nvPr/>
        </p:nvSpPr>
        <p:spPr>
          <a:xfrm>
            <a:off x="6912500" y="3210250"/>
            <a:ext cx="21528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A61C00"/>
                </a:solidFill>
              </a:rPr>
              <a:t>Positive</a:t>
            </a:r>
            <a:endParaRPr sz="2400" b="1">
              <a:solidFill>
                <a:srgbClr val="A61C00"/>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843" name="Shape 843"/>
        <p:cNvGrpSpPr/>
        <p:nvPr/>
      </p:nvGrpSpPr>
      <p:grpSpPr>
        <a:xfrm>
          <a:off x="0" y="0"/>
          <a:ext cx="0" cy="0"/>
          <a:chOff x="0" y="0"/>
          <a:chExt cx="0" cy="0"/>
        </a:xfrm>
      </p:grpSpPr>
      <p:sp>
        <p:nvSpPr>
          <p:cNvPr id="844" name="Google Shape;844;p12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(4 Simulation) - 05</a:t>
            </a:r>
            <a:endParaRPr sz="3000" b="1"/>
          </a:p>
        </p:txBody>
      </p:sp>
      <p:cxnSp>
        <p:nvCxnSpPr>
          <p:cNvPr id="845" name="Google Shape;845;p128"/>
          <p:cNvCxnSpPr/>
          <p:nvPr/>
        </p:nvCxnSpPr>
        <p:spPr>
          <a:xfrm>
            <a:off x="3196975" y="3244425"/>
            <a:ext cx="5825400" cy="19200"/>
          </a:xfrm>
          <a:prstGeom prst="straightConnector1">
            <a:avLst/>
          </a:prstGeom>
          <a:noFill/>
          <a:ln w="28575" cap="flat" cmpd="sng">
            <a:solidFill>
              <a:schemeClr val="dk2"/>
            </a:solidFill>
            <a:prstDash val="dash"/>
            <a:round/>
            <a:headEnd type="none" w="med" len="med"/>
            <a:tailEnd type="none" w="med" len="med"/>
          </a:ln>
        </p:spPr>
      </p:cxnSp>
      <p:sp>
        <p:nvSpPr>
          <p:cNvPr id="846" name="Google Shape;846;p128"/>
          <p:cNvSpPr/>
          <p:nvPr/>
        </p:nvSpPr>
        <p:spPr>
          <a:xfrm>
            <a:off x="5522223" y="1536225"/>
            <a:ext cx="1246800" cy="3416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128"/>
          <p:cNvSpPr/>
          <p:nvPr/>
        </p:nvSpPr>
        <p:spPr>
          <a:xfrm>
            <a:off x="7813353" y="1536225"/>
            <a:ext cx="887700" cy="3416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128"/>
          <p:cNvSpPr/>
          <p:nvPr/>
        </p:nvSpPr>
        <p:spPr>
          <a:xfrm>
            <a:off x="3594126" y="1536225"/>
            <a:ext cx="1050900" cy="3416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128"/>
          <p:cNvSpPr txBox="1"/>
          <p:nvPr>
            <p:ph type="body" idx="1"/>
          </p:nvPr>
        </p:nvSpPr>
        <p:spPr>
          <a:xfrm>
            <a:off x="1593450" y="1612425"/>
            <a:ext cx="8023800" cy="2604600"/>
          </a:xfrm>
          <a:prstGeom prst="rect">
            <a:avLst/>
          </a:prstGeom>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US" sz="2400" b="1">
                <a:solidFill>
                  <a:srgbClr val="4A86E8"/>
                </a:solidFill>
              </a:rPr>
              <a:t>               나는</a:t>
            </a:r>
            <a:r>
              <a:rPr lang="en-US" sz="2400" b="1">
                <a:solidFill>
                  <a:schemeClr val="dk1"/>
                </a:solidFill>
              </a:rPr>
              <a:t>            삼성전자           </a:t>
            </a:r>
            <a:r>
              <a:rPr lang="en-US" sz="2400" b="1">
                <a:solidFill>
                  <a:srgbClr val="FF0000"/>
                </a:solidFill>
              </a:rPr>
              <a:t>산다</a:t>
            </a:r>
            <a:r>
              <a:rPr lang="en-US" sz="2400" b="1">
                <a:solidFill>
                  <a:schemeClr val="dk1"/>
                </a:solidFill>
              </a:rPr>
              <a:t> </a:t>
            </a:r>
            <a:endParaRPr sz="2400" b="1">
              <a:solidFill>
                <a:schemeClr val="dk1"/>
              </a:solidFill>
            </a:endParaRPr>
          </a:p>
          <a:p>
            <a:pPr marL="1828800" lvl="0" indent="457200" algn="l" rtl="0">
              <a:lnSpc>
                <a:spcPct val="150000"/>
              </a:lnSpc>
              <a:spcBef>
                <a:spcPts val="0"/>
              </a:spcBef>
              <a:spcAft>
                <a:spcPts val="0"/>
              </a:spcAft>
              <a:buNone/>
            </a:pPr>
            <a:r>
              <a:rPr lang="en-US" sz="2400" b="1">
                <a:solidFill>
                  <a:schemeClr val="dk1"/>
                </a:solidFill>
              </a:rPr>
              <a:t>                    </a:t>
            </a:r>
            <a:endParaRPr sz="2400" b="1">
              <a:solidFill>
                <a:srgbClr val="999999"/>
              </a:solidFill>
            </a:endParaRPr>
          </a:p>
          <a:p>
            <a:pPr marL="1828800" lvl="0" indent="0" algn="l" rtl="0">
              <a:lnSpc>
                <a:spcPct val="150000"/>
              </a:lnSpc>
              <a:spcBef>
                <a:spcPts val="0"/>
              </a:spcBef>
              <a:spcAft>
                <a:spcPts val="0"/>
              </a:spcAft>
              <a:buNone/>
            </a:pPr>
            <a:r>
              <a:rPr lang="en-US" sz="2400" b="1">
                <a:solidFill>
                  <a:srgbClr val="999999"/>
                </a:solidFill>
              </a:rPr>
              <a:t>  </a:t>
            </a:r>
            <a:r>
              <a:rPr lang="en-US" sz="2400" b="1">
                <a:solidFill>
                  <a:srgbClr val="4A86E8"/>
                </a:solidFill>
              </a:rPr>
              <a:t>우리는</a:t>
            </a:r>
            <a:r>
              <a:rPr lang="en-US" sz="2400" b="1">
                <a:solidFill>
                  <a:srgbClr val="999999"/>
                </a:solidFill>
              </a:rPr>
              <a:t>         </a:t>
            </a:r>
            <a:r>
              <a:rPr lang="en-US" sz="2400" b="1" u="sng">
                <a:solidFill>
                  <a:srgbClr val="B7B7B7"/>
                </a:solidFill>
              </a:rPr>
              <a:t>휴대폰</a:t>
            </a:r>
            <a:r>
              <a:rPr lang="en-US" sz="2400" b="1">
                <a:solidFill>
                  <a:srgbClr val="B7B7B7"/>
                </a:solidFill>
              </a:rPr>
              <a:t>을</a:t>
            </a:r>
            <a:r>
              <a:rPr lang="en-US" sz="2400" b="1">
                <a:solidFill>
                  <a:srgbClr val="999999"/>
                </a:solidFill>
              </a:rPr>
              <a:t> </a:t>
            </a:r>
            <a:r>
              <a:rPr lang="en-US" sz="2400" b="1">
                <a:solidFill>
                  <a:srgbClr val="FF0000"/>
                </a:solidFill>
              </a:rPr>
              <a:t>          본다</a:t>
            </a:r>
            <a:endParaRPr sz="2400" b="1">
              <a:solidFill>
                <a:srgbClr val="FF0000"/>
              </a:solidFill>
            </a:endParaRPr>
          </a:p>
          <a:p>
            <a:pPr marL="1828800" lvl="0" indent="457200" algn="l" rtl="0">
              <a:lnSpc>
                <a:spcPct val="150000"/>
              </a:lnSpc>
              <a:spcBef>
                <a:spcPts val="0"/>
              </a:spcBef>
              <a:spcAft>
                <a:spcPts val="0"/>
              </a:spcAft>
              <a:buNone/>
            </a:pPr>
            <a:r>
              <a:rPr lang="en-US" sz="2400" b="1">
                <a:solidFill>
                  <a:srgbClr val="FF0000"/>
                </a:solidFill>
              </a:rPr>
              <a:t>                    </a:t>
            </a:r>
            <a:endParaRPr sz="2400" b="1">
              <a:solidFill>
                <a:srgbClr val="999999"/>
              </a:solidFill>
            </a:endParaRPr>
          </a:p>
          <a:p>
            <a:pPr marL="0" lvl="0" indent="457200" algn="l" rtl="0">
              <a:lnSpc>
                <a:spcPct val="150000"/>
              </a:lnSpc>
              <a:spcBef>
                <a:spcPts val="0"/>
              </a:spcBef>
              <a:spcAft>
                <a:spcPts val="0"/>
              </a:spcAft>
              <a:buNone/>
            </a:pPr>
            <a:r>
              <a:rPr lang="en-US" sz="2400" b="1">
                <a:solidFill>
                  <a:srgbClr val="4A86E8"/>
                </a:solidFill>
              </a:rPr>
              <a:t>               너는</a:t>
            </a:r>
            <a:r>
              <a:rPr lang="en-US" sz="2400" b="1">
                <a:solidFill>
                  <a:schemeClr val="dk1"/>
                </a:solidFill>
              </a:rPr>
              <a:t>             LG전자           </a:t>
            </a:r>
            <a:r>
              <a:rPr lang="en-US" sz="2400" b="1">
                <a:solidFill>
                  <a:srgbClr val="FF0000"/>
                </a:solidFill>
              </a:rPr>
              <a:t>판다</a:t>
            </a:r>
            <a:endParaRPr sz="2400" b="1">
              <a:solidFill>
                <a:srgbClr val="FF0000"/>
              </a:solidFill>
            </a:endParaRPr>
          </a:p>
          <a:p>
            <a:pPr marL="1828800" lvl="0" indent="457200" algn="l" rtl="0">
              <a:lnSpc>
                <a:spcPct val="150000"/>
              </a:lnSpc>
              <a:spcBef>
                <a:spcPts val="0"/>
              </a:spcBef>
              <a:spcAft>
                <a:spcPts val="0"/>
              </a:spcAft>
              <a:buNone/>
            </a:pPr>
            <a:endParaRPr sz="3600" b="1">
              <a:solidFill>
                <a:srgbClr val="FF0000"/>
              </a:solidFill>
            </a:endParaRPr>
          </a:p>
          <a:p>
            <a:pPr marL="1828800" lvl="0" indent="457200" algn="l" rtl="0">
              <a:lnSpc>
                <a:spcPct val="150000"/>
              </a:lnSpc>
              <a:spcBef>
                <a:spcPts val="0"/>
              </a:spcBef>
              <a:spcAft>
                <a:spcPts val="0"/>
              </a:spcAft>
              <a:buNone/>
            </a:pPr>
            <a:endParaRPr sz="3600" b="1">
              <a:solidFill>
                <a:srgbClr val="FF0000"/>
              </a:solidFill>
            </a:endParaRPr>
          </a:p>
        </p:txBody>
      </p:sp>
      <p:sp>
        <p:nvSpPr>
          <p:cNvPr id="850" name="Google Shape;850;p128"/>
          <p:cNvSpPr/>
          <p:nvPr/>
        </p:nvSpPr>
        <p:spPr>
          <a:xfrm>
            <a:off x="4907375" y="1843875"/>
            <a:ext cx="301500" cy="3014700"/>
          </a:xfrm>
          <a:prstGeom prst="upDownArrow">
            <a:avLst>
              <a:gd name="adj1" fmla="val 50000"/>
              <a:gd name="adj2" fmla="val 5000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0000"/>
              </a:solidFill>
            </a:endParaRPr>
          </a:p>
        </p:txBody>
      </p:sp>
      <p:sp>
        <p:nvSpPr>
          <p:cNvPr id="851" name="Google Shape;851;p128"/>
          <p:cNvSpPr/>
          <p:nvPr/>
        </p:nvSpPr>
        <p:spPr>
          <a:xfrm>
            <a:off x="7136050" y="2007475"/>
            <a:ext cx="301500" cy="900000"/>
          </a:xfrm>
          <a:prstGeom prst="up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128"/>
          <p:cNvSpPr/>
          <p:nvPr/>
        </p:nvSpPr>
        <p:spPr>
          <a:xfrm>
            <a:off x="7165700" y="3642675"/>
            <a:ext cx="301500" cy="900000"/>
          </a:xfrm>
          <a:prstGeom prst="up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128"/>
          <p:cNvSpPr txBox="1"/>
          <p:nvPr/>
        </p:nvSpPr>
        <p:spPr>
          <a:xfrm>
            <a:off x="33020" y="1170305"/>
            <a:ext cx="3458210" cy="8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p>
          <a:p>
            <a:pPr marL="0" lvl="0" indent="0" algn="l" rtl="0">
              <a:spcBef>
                <a:spcPts val="0"/>
              </a:spcBef>
              <a:spcAft>
                <a:spcPts val="0"/>
              </a:spcAft>
              <a:buNone/>
            </a:pPr>
            <a:r>
              <a:rPr lang="en-US" sz="3600" b="1">
                <a:solidFill>
                  <a:schemeClr val="dk1"/>
                </a:solidFill>
              </a:rPr>
              <a:t>[ dim 1:  3개,</a:t>
            </a:r>
            <a:endParaRPr sz="3600" b="1">
              <a:solidFill>
                <a:schemeClr val="dk1"/>
              </a:solidFill>
            </a:endParaRPr>
          </a:p>
          <a:p>
            <a:pPr marL="0" lvl="0" indent="0" algn="l" rtl="0">
              <a:spcBef>
                <a:spcPts val="0"/>
              </a:spcBef>
              <a:spcAft>
                <a:spcPts val="0"/>
              </a:spcAft>
              <a:buNone/>
            </a:pPr>
            <a:r>
              <a:rPr lang="en-US" sz="3600" b="1">
                <a:solidFill>
                  <a:schemeClr val="dk1"/>
                </a:solidFill>
              </a:rPr>
              <a:t>  dim 2:  3개,</a:t>
            </a:r>
            <a:endParaRPr sz="3600" b="1">
              <a:solidFill>
                <a:schemeClr val="dk1"/>
              </a:solidFill>
            </a:endParaRPr>
          </a:p>
          <a:p>
            <a:pPr marL="0" lvl="0" indent="0" algn="l" rtl="0">
              <a:spcBef>
                <a:spcPts val="0"/>
              </a:spcBef>
              <a:spcAft>
                <a:spcPts val="0"/>
              </a:spcAft>
              <a:buNone/>
            </a:pPr>
            <a:r>
              <a:rPr lang="en-US" sz="3600" b="1">
                <a:solidFill>
                  <a:schemeClr val="dk1"/>
                </a:solidFill>
              </a:rPr>
              <a:t>  dim 3:  3개] </a:t>
            </a:r>
            <a:endParaRPr sz="3600" b="1">
              <a:solidFill>
                <a:schemeClr val="dk1"/>
              </a:solidFill>
            </a:endParaRPr>
          </a:p>
          <a:p>
            <a:pPr marL="457200" lvl="0" indent="-381000" algn="l" rtl="0">
              <a:spcBef>
                <a:spcPts val="0"/>
              </a:spcBef>
              <a:spcAft>
                <a:spcPts val="0"/>
              </a:spcAft>
              <a:buClr>
                <a:schemeClr val="dk1"/>
              </a:buClr>
              <a:buSzPts val="2400"/>
              <a:buChar char="-"/>
            </a:pPr>
            <a:r>
              <a:rPr lang="en-US" sz="2400" b="1">
                <a:solidFill>
                  <a:schemeClr val="dk1"/>
                </a:solidFill>
              </a:rPr>
              <a:t>9개 Token의 Network  - </a:t>
            </a:r>
            <a:endParaRPr sz="2400" b="1"/>
          </a:p>
        </p:txBody>
      </p:sp>
      <p:sp>
        <p:nvSpPr>
          <p:cNvPr id="854" name="Google Shape;854;p128"/>
          <p:cNvSpPr txBox="1"/>
          <p:nvPr/>
        </p:nvSpPr>
        <p:spPr>
          <a:xfrm>
            <a:off x="3789045" y="1086485"/>
            <a:ext cx="1341120" cy="3816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Dim1</a:t>
            </a:r>
            <a:endParaRPr sz="2400" b="1"/>
          </a:p>
        </p:txBody>
      </p:sp>
      <p:sp>
        <p:nvSpPr>
          <p:cNvPr id="855" name="Google Shape;855;p128"/>
          <p:cNvSpPr txBox="1"/>
          <p:nvPr/>
        </p:nvSpPr>
        <p:spPr>
          <a:xfrm>
            <a:off x="5665470" y="1086485"/>
            <a:ext cx="1393825" cy="3816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Dim2 </a:t>
            </a:r>
            <a:endParaRPr sz="2400" b="1"/>
          </a:p>
        </p:txBody>
      </p:sp>
      <p:sp>
        <p:nvSpPr>
          <p:cNvPr id="856" name="Google Shape;856;p128"/>
          <p:cNvSpPr txBox="1"/>
          <p:nvPr/>
        </p:nvSpPr>
        <p:spPr>
          <a:xfrm>
            <a:off x="7776845" y="1086485"/>
            <a:ext cx="1383030" cy="38163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Dim3 </a:t>
            </a:r>
            <a:endParaRPr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3"/>
                                        </p:tgtEl>
                                        <p:attrNameLst>
                                          <p:attrName>style.visibility</p:attrName>
                                        </p:attrNameLst>
                                      </p:cBhvr>
                                      <p:to>
                                        <p:strVal val="visible"/>
                                      </p:to>
                                    </p:set>
                                    <p:animEffect transition="in" filter="fade">
                                      <p:cBhvr>
                                        <p:cTn id="7" dur="1000"/>
                                        <p:tgtEl>
                                          <p:spTgt spid="8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860" name="Shape 860"/>
        <p:cNvGrpSpPr/>
        <p:nvPr/>
      </p:nvGrpSpPr>
      <p:grpSpPr>
        <a:xfrm>
          <a:off x="0" y="0"/>
          <a:ext cx="0" cy="0"/>
          <a:chOff x="0" y="0"/>
          <a:chExt cx="0" cy="0"/>
        </a:xfrm>
      </p:grpSpPr>
      <p:pic>
        <p:nvPicPr>
          <p:cNvPr id="861" name="Google Shape;861;p129"/>
          <p:cNvPicPr preferRelativeResize="0"/>
          <p:nvPr/>
        </p:nvPicPr>
        <p:blipFill>
          <a:blip r:embed="rId1"/>
          <a:stretch>
            <a:fillRect/>
          </a:stretch>
        </p:blipFill>
        <p:spPr>
          <a:xfrm>
            <a:off x="527750" y="877450"/>
            <a:ext cx="8088500" cy="4266049"/>
          </a:xfrm>
          <a:prstGeom prst="rect">
            <a:avLst/>
          </a:prstGeom>
          <a:noFill/>
          <a:ln>
            <a:noFill/>
          </a:ln>
        </p:spPr>
      </p:pic>
      <p:sp>
        <p:nvSpPr>
          <p:cNvPr id="862" name="Google Shape;862;p129"/>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a:solidFill>
                  <a:schemeClr val="dk1"/>
                </a:solidFill>
              </a:rPr>
              <a:t>(4 Simulation) - 06</a:t>
            </a:r>
            <a:endParaRPr sz="2800" b="1">
              <a:solidFill>
                <a:srgbClr val="000000"/>
              </a:solidFill>
            </a:endParaRPr>
          </a:p>
        </p:txBody>
      </p:sp>
      <p:sp>
        <p:nvSpPr>
          <p:cNvPr id="863" name="Google Shape;863;p129"/>
          <p:cNvSpPr/>
          <p:nvPr/>
        </p:nvSpPr>
        <p:spPr>
          <a:xfrm>
            <a:off x="3590650" y="1190925"/>
            <a:ext cx="1239600" cy="769500"/>
          </a:xfrm>
          <a:prstGeom prst="roundRect">
            <a:avLst>
              <a:gd name="adj" fmla="val 16667"/>
            </a:avLst>
          </a:prstGeom>
          <a:noFill/>
          <a:ln w="28575"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129"/>
          <p:cNvSpPr/>
          <p:nvPr/>
        </p:nvSpPr>
        <p:spPr>
          <a:xfrm>
            <a:off x="3637200" y="2057425"/>
            <a:ext cx="1239600" cy="769500"/>
          </a:xfrm>
          <a:prstGeom prst="roundRect">
            <a:avLst>
              <a:gd name="adj" fmla="val 16667"/>
            </a:avLst>
          </a:prstGeom>
          <a:noFill/>
          <a:ln w="28575"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129"/>
          <p:cNvSpPr/>
          <p:nvPr/>
        </p:nvSpPr>
        <p:spPr>
          <a:xfrm>
            <a:off x="6193175" y="1287925"/>
            <a:ext cx="1239600" cy="1539000"/>
          </a:xfrm>
          <a:prstGeom prst="roundRect">
            <a:avLst>
              <a:gd name="adj" fmla="val 16667"/>
            </a:avLst>
          </a:prstGeom>
          <a:noFill/>
          <a:ln w="28575"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129"/>
          <p:cNvSpPr/>
          <p:nvPr/>
        </p:nvSpPr>
        <p:spPr>
          <a:xfrm>
            <a:off x="1591625" y="1287925"/>
            <a:ext cx="1239600" cy="769500"/>
          </a:xfrm>
          <a:prstGeom prst="roundRect">
            <a:avLst>
              <a:gd name="adj" fmla="val 16667"/>
            </a:avLst>
          </a:prstGeom>
          <a:noFill/>
          <a:ln w="28575"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129"/>
          <p:cNvSpPr/>
          <p:nvPr/>
        </p:nvSpPr>
        <p:spPr>
          <a:xfrm>
            <a:off x="3952200" y="3699775"/>
            <a:ext cx="1239600" cy="769500"/>
          </a:xfrm>
          <a:prstGeom prst="roundRect">
            <a:avLst>
              <a:gd name="adj" fmla="val 16667"/>
            </a:avLst>
          </a:prstGeom>
          <a:noFill/>
          <a:ln w="28575"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129"/>
          <p:cNvSpPr/>
          <p:nvPr/>
        </p:nvSpPr>
        <p:spPr>
          <a:xfrm>
            <a:off x="1287125" y="3485575"/>
            <a:ext cx="1544100" cy="983700"/>
          </a:xfrm>
          <a:prstGeom prst="roundRect">
            <a:avLst>
              <a:gd name="adj" fmla="val 16667"/>
            </a:avLst>
          </a:prstGeom>
          <a:noFill/>
          <a:ln w="28575"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129"/>
          <p:cNvSpPr/>
          <p:nvPr/>
        </p:nvSpPr>
        <p:spPr>
          <a:xfrm>
            <a:off x="832125" y="2338500"/>
            <a:ext cx="840600" cy="572700"/>
          </a:xfrm>
          <a:prstGeom prst="roundRect">
            <a:avLst>
              <a:gd name="adj" fmla="val 16667"/>
            </a:avLst>
          </a:prstGeom>
          <a:noFill/>
          <a:ln w="28575" cap="flat" cmpd="sng">
            <a:solidFill>
              <a:srgbClr val="98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3"/>
                                        </p:tgtEl>
                                        <p:attrNameLst>
                                          <p:attrName>style.visibility</p:attrName>
                                        </p:attrNameLst>
                                      </p:cBhvr>
                                      <p:to>
                                        <p:strVal val="visible"/>
                                      </p:to>
                                    </p:set>
                                    <p:animEffect transition="in" filter="fade">
                                      <p:cBhvr>
                                        <p:cTn id="7" dur="1000"/>
                                        <p:tgtEl>
                                          <p:spTgt spid="863"/>
                                        </p:tgtEl>
                                      </p:cBhvr>
                                    </p:animEffect>
                                  </p:childTnLst>
                                </p:cTn>
                              </p:par>
                              <p:par>
                                <p:cTn id="8" presetID="10" presetClass="entr" presetSubtype="0" fill="hold" nodeType="withEffect">
                                  <p:stCondLst>
                                    <p:cond delay="0"/>
                                  </p:stCondLst>
                                  <p:childTnLst>
                                    <p:set>
                                      <p:cBhvr>
                                        <p:cTn id="9" dur="1" fill="hold">
                                          <p:stCondLst>
                                            <p:cond delay="0"/>
                                          </p:stCondLst>
                                        </p:cTn>
                                        <p:tgtEl>
                                          <p:spTgt spid="864"/>
                                        </p:tgtEl>
                                        <p:attrNameLst>
                                          <p:attrName>style.visibility</p:attrName>
                                        </p:attrNameLst>
                                      </p:cBhvr>
                                      <p:to>
                                        <p:strVal val="visible"/>
                                      </p:to>
                                    </p:set>
                                    <p:animEffect transition="in" filter="fade">
                                      <p:cBhvr>
                                        <p:cTn id="10" dur="1000"/>
                                        <p:tgtEl>
                                          <p:spTgt spid="8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65"/>
                                        </p:tgtEl>
                                        <p:attrNameLst>
                                          <p:attrName>style.visibility</p:attrName>
                                        </p:attrNameLst>
                                      </p:cBhvr>
                                      <p:to>
                                        <p:strVal val="visible"/>
                                      </p:to>
                                    </p:set>
                                    <p:animEffect transition="in" filter="fade">
                                      <p:cBhvr>
                                        <p:cTn id="15" dur="1000"/>
                                        <p:tgtEl>
                                          <p:spTgt spid="86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6"/>
                                        </p:tgtEl>
                                        <p:attrNameLst>
                                          <p:attrName>style.visibility</p:attrName>
                                        </p:attrNameLst>
                                      </p:cBhvr>
                                      <p:to>
                                        <p:strVal val="visible"/>
                                      </p:to>
                                    </p:set>
                                    <p:animEffect transition="in" filter="fade">
                                      <p:cBhvr>
                                        <p:cTn id="20" dur="1000"/>
                                        <p:tgtEl>
                                          <p:spTgt spid="866"/>
                                        </p:tgtEl>
                                      </p:cBhvr>
                                    </p:animEffect>
                                  </p:childTnLst>
                                </p:cTn>
                              </p:par>
                              <p:par>
                                <p:cTn id="21" presetID="10" presetClass="entr" presetSubtype="0" fill="hold" nodeType="withEffect">
                                  <p:stCondLst>
                                    <p:cond delay="0"/>
                                  </p:stCondLst>
                                  <p:childTnLst>
                                    <p:set>
                                      <p:cBhvr>
                                        <p:cTn id="22" dur="1" fill="hold">
                                          <p:stCondLst>
                                            <p:cond delay="0"/>
                                          </p:stCondLst>
                                        </p:cTn>
                                        <p:tgtEl>
                                          <p:spTgt spid="868"/>
                                        </p:tgtEl>
                                        <p:attrNameLst>
                                          <p:attrName>style.visibility</p:attrName>
                                        </p:attrNameLst>
                                      </p:cBhvr>
                                      <p:to>
                                        <p:strVal val="visible"/>
                                      </p:to>
                                    </p:set>
                                    <p:animEffect transition="in" filter="fade">
                                      <p:cBhvr>
                                        <p:cTn id="23" dur="1000"/>
                                        <p:tgtEl>
                                          <p:spTgt spid="868"/>
                                        </p:tgtEl>
                                      </p:cBhvr>
                                    </p:animEffect>
                                  </p:childTnLst>
                                </p:cTn>
                              </p:par>
                              <p:par>
                                <p:cTn id="24" presetID="10" presetClass="entr" presetSubtype="0" fill="hold" nodeType="withEffect">
                                  <p:stCondLst>
                                    <p:cond delay="0"/>
                                  </p:stCondLst>
                                  <p:childTnLst>
                                    <p:set>
                                      <p:cBhvr>
                                        <p:cTn id="25" dur="1" fill="hold">
                                          <p:stCondLst>
                                            <p:cond delay="0"/>
                                          </p:stCondLst>
                                        </p:cTn>
                                        <p:tgtEl>
                                          <p:spTgt spid="869"/>
                                        </p:tgtEl>
                                        <p:attrNameLst>
                                          <p:attrName>style.visibility</p:attrName>
                                        </p:attrNameLst>
                                      </p:cBhvr>
                                      <p:to>
                                        <p:strVal val="visible"/>
                                      </p:to>
                                    </p:set>
                                    <p:animEffect transition="in" filter="fade">
                                      <p:cBhvr>
                                        <p:cTn id="26" dur="1000"/>
                                        <p:tgtEl>
                                          <p:spTgt spid="869"/>
                                        </p:tgtEl>
                                      </p:cBhvr>
                                    </p:animEffect>
                                  </p:childTnLst>
                                </p:cTn>
                              </p:par>
                              <p:par>
                                <p:cTn id="27" presetID="10" presetClass="entr" presetSubtype="0" fill="hold" nodeType="withEffect">
                                  <p:stCondLst>
                                    <p:cond delay="0"/>
                                  </p:stCondLst>
                                  <p:childTnLst>
                                    <p:set>
                                      <p:cBhvr>
                                        <p:cTn id="28" dur="1" fill="hold">
                                          <p:stCondLst>
                                            <p:cond delay="0"/>
                                          </p:stCondLst>
                                        </p:cTn>
                                        <p:tgtEl>
                                          <p:spTgt spid="867"/>
                                        </p:tgtEl>
                                        <p:attrNameLst>
                                          <p:attrName>style.visibility</p:attrName>
                                        </p:attrNameLst>
                                      </p:cBhvr>
                                      <p:to>
                                        <p:strVal val="visible"/>
                                      </p:to>
                                    </p:set>
                                    <p:animEffect transition="in" filter="fade">
                                      <p:cBhvr>
                                        <p:cTn id="29" dur="1000"/>
                                        <p:tgtEl>
                                          <p:spTgt spid="8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873" name="Shape 873"/>
        <p:cNvGrpSpPr/>
        <p:nvPr/>
      </p:nvGrpSpPr>
      <p:grpSpPr>
        <a:xfrm>
          <a:off x="0" y="0"/>
          <a:ext cx="0" cy="0"/>
          <a:chOff x="0" y="0"/>
          <a:chExt cx="0" cy="0"/>
        </a:xfrm>
      </p:grpSpPr>
      <p:sp>
        <p:nvSpPr>
          <p:cNvPr id="874" name="Google Shape;874;p13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t>pip install --upgrade gensim</a:t>
            </a:r>
            <a:endParaRPr sz="3000" b="1"/>
          </a:p>
        </p:txBody>
      </p:sp>
      <p:sp>
        <p:nvSpPr>
          <p:cNvPr id="875" name="Google Shape;875;p13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000000"/>
              </a:solidFill>
            </a:endParaRPr>
          </a:p>
          <a:p>
            <a:pPr marL="457200" lvl="0" indent="-381000" algn="l" rtl="0">
              <a:lnSpc>
                <a:spcPct val="150000"/>
              </a:lnSpc>
              <a:spcBef>
                <a:spcPts val="0"/>
              </a:spcBef>
              <a:spcAft>
                <a:spcPts val="0"/>
              </a:spcAft>
              <a:buClr>
                <a:srgbClr val="000000"/>
              </a:buClr>
              <a:buSzPts val="2400"/>
              <a:buAutoNum type="arabicPeriod"/>
            </a:pPr>
            <a:r>
              <a:rPr lang="en-US" b="1">
                <a:solidFill>
                  <a:srgbClr val="000000"/>
                </a:solidFill>
              </a:rPr>
              <a:t>Gensim Word2Vec</a:t>
            </a:r>
            <a:r>
              <a:rPr lang="en-US">
                <a:solidFill>
                  <a:srgbClr val="000000"/>
                </a:solidFill>
              </a:rPr>
              <a:t> so </a:t>
            </a:r>
            <a:r>
              <a:rPr lang="en-US" b="1">
                <a:solidFill>
                  <a:srgbClr val="000000"/>
                </a:solidFill>
              </a:rPr>
              <a:t>faster</a:t>
            </a:r>
            <a:r>
              <a:rPr lang="en-US">
                <a:solidFill>
                  <a:srgbClr val="000000"/>
                </a:solidFill>
              </a:rPr>
              <a:t> than </a:t>
            </a:r>
            <a:r>
              <a:rPr lang="en-US" b="1">
                <a:solidFill>
                  <a:srgbClr val="000000"/>
                </a:solidFill>
              </a:rPr>
              <a:t>Keras GPU</a:t>
            </a:r>
            <a:r>
              <a:rPr lang="en-US">
                <a:solidFill>
                  <a:srgbClr val="000000"/>
                </a:solidFill>
              </a:rPr>
              <a:t> </a:t>
            </a:r>
            <a:r>
              <a:rPr lang="en-US" sz="2400">
                <a:solidFill>
                  <a:srgbClr val="000000"/>
                </a:solidFill>
              </a:rPr>
              <a:t>[</a:t>
            </a:r>
            <a:r>
              <a:rPr lang="en-US" sz="2400" u="sng">
                <a:solidFill>
                  <a:schemeClr val="hlink"/>
                </a:solidFill>
                <a:hlinkClick r:id="rId1"/>
              </a:rPr>
              <a:t>link</a:t>
            </a:r>
            <a:r>
              <a:rPr lang="en-US" sz="2400">
                <a:solidFill>
                  <a:srgbClr val="000000"/>
                </a:solidFill>
              </a:rPr>
              <a:t>]</a:t>
            </a:r>
            <a:endParaRPr sz="2400">
              <a:solidFill>
                <a:srgbClr val="000000"/>
              </a:solidFill>
            </a:endParaRPr>
          </a:p>
          <a:p>
            <a:pPr marL="457200" lvl="0" indent="-381000" algn="l" rtl="0">
              <a:lnSpc>
                <a:spcPct val="150000"/>
              </a:lnSpc>
              <a:spcBef>
                <a:spcPts val="0"/>
              </a:spcBef>
              <a:spcAft>
                <a:spcPts val="0"/>
              </a:spcAft>
              <a:buClr>
                <a:srgbClr val="000000"/>
              </a:buClr>
              <a:buSzPts val="2400"/>
              <a:buAutoNum type="arabicPeriod"/>
            </a:pPr>
            <a:r>
              <a:rPr lang="en-US" sz="2400" b="1">
                <a:solidFill>
                  <a:srgbClr val="000000"/>
                </a:solidFill>
              </a:rPr>
              <a:t>데이터</a:t>
            </a:r>
            <a:r>
              <a:rPr lang="en-US" sz="2400">
                <a:solidFill>
                  <a:srgbClr val="000000"/>
                </a:solidFill>
              </a:rPr>
              <a:t>와 </a:t>
            </a:r>
            <a:r>
              <a:rPr lang="en-US" sz="2400" b="1">
                <a:solidFill>
                  <a:srgbClr val="000000"/>
                </a:solidFill>
              </a:rPr>
              <a:t>모델 </a:t>
            </a:r>
            <a:r>
              <a:rPr lang="en-US" sz="2400">
                <a:solidFill>
                  <a:srgbClr val="000000"/>
                </a:solidFill>
              </a:rPr>
              <a:t>을 저장하고, 호출하는 방식을 잘 익히자</a:t>
            </a:r>
            <a:endParaRPr sz="2400">
              <a:solidFill>
                <a:srgbClr val="000000"/>
              </a:solidFill>
            </a:endParaRPr>
          </a:p>
          <a:p>
            <a:pPr marL="457200" lvl="0" indent="-381000" algn="l" rtl="0">
              <a:lnSpc>
                <a:spcPct val="150000"/>
              </a:lnSpc>
              <a:spcBef>
                <a:spcPts val="0"/>
              </a:spcBef>
              <a:spcAft>
                <a:spcPts val="0"/>
              </a:spcAft>
              <a:buClr>
                <a:srgbClr val="000000"/>
              </a:buClr>
              <a:buSzPts val="2400"/>
              <a:buAutoNum type="arabicPeriod"/>
            </a:pPr>
            <a:r>
              <a:rPr lang="en-US" sz="2400" b="1">
                <a:solidFill>
                  <a:srgbClr val="000000"/>
                </a:solidFill>
              </a:rPr>
              <a:t>주요한 기능</a:t>
            </a:r>
            <a:r>
              <a:rPr lang="en-US" sz="2400">
                <a:solidFill>
                  <a:srgbClr val="000000"/>
                </a:solidFill>
              </a:rPr>
              <a:t>을 메소드 함수로 제공</a:t>
            </a: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endParaRPr sz="2400">
              <a:solidFill>
                <a:srgbClr val="000000"/>
              </a:solidFill>
            </a:endParaRPr>
          </a:p>
          <a:p>
            <a:pPr marL="0" lvl="0" indent="0" algn="r" rtl="0">
              <a:spcBef>
                <a:spcPts val="0"/>
              </a:spcBef>
              <a:spcAft>
                <a:spcPts val="0"/>
              </a:spcAft>
              <a:buNone/>
            </a:pPr>
            <a:r>
              <a:rPr lang="en-US" b="1" u="sng">
                <a:solidFill>
                  <a:schemeClr val="hlink"/>
                </a:solidFill>
                <a:hlinkClick r:id="rId2"/>
              </a:rPr>
              <a:t>https://radimrehurek.com/gensim/install.html</a:t>
            </a:r>
            <a:endParaRPr b="1">
              <a:solidFill>
                <a:srgbClr val="000000"/>
              </a:solidFill>
            </a:endParaRPr>
          </a:p>
        </p:txBody>
      </p:sp>
      <p:pic>
        <p:nvPicPr>
          <p:cNvPr id="876" name="Google Shape;876;p130"/>
          <p:cNvPicPr preferRelativeResize="0"/>
          <p:nvPr/>
        </p:nvPicPr>
        <p:blipFill>
          <a:blip r:embed="rId3"/>
          <a:stretch>
            <a:fillRect/>
          </a:stretch>
        </p:blipFill>
        <p:spPr>
          <a:xfrm>
            <a:off x="311700" y="4019525"/>
            <a:ext cx="3009900" cy="93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0" name="Shape 120"/>
        <p:cNvGrpSpPr/>
        <p:nvPr/>
      </p:nvGrpSpPr>
      <p:grpSpPr>
        <a:xfrm>
          <a:off x="0" y="0"/>
          <a:ext cx="0" cy="0"/>
          <a:chOff x="0" y="0"/>
          <a:chExt cx="0" cy="0"/>
        </a:xfrm>
      </p:grpSpPr>
      <p:pic>
        <p:nvPicPr>
          <p:cNvPr id="121" name="Google Shape;121;p24"/>
          <p:cNvPicPr preferRelativeResize="0"/>
          <p:nvPr/>
        </p:nvPicPr>
        <p:blipFill>
          <a:blip r:embed="rId1"/>
          <a:stretch>
            <a:fillRect/>
          </a:stretch>
        </p:blipFill>
        <p:spPr>
          <a:xfrm>
            <a:off x="338138" y="152400"/>
            <a:ext cx="8467725" cy="48387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880" name="Shape 880"/>
        <p:cNvGrpSpPr/>
        <p:nvPr/>
      </p:nvGrpSpPr>
      <p:grpSpPr>
        <a:xfrm>
          <a:off x="0" y="0"/>
          <a:ext cx="0" cy="0"/>
          <a:chOff x="0" y="0"/>
          <a:chExt cx="0" cy="0"/>
        </a:xfrm>
      </p:grpSpPr>
      <p:sp>
        <p:nvSpPr>
          <p:cNvPr id="881" name="Google Shape;881;p131"/>
          <p:cNvSpPr txBox="1"/>
          <p:nvPr>
            <p:ph type="title"/>
          </p:nvPr>
        </p:nvSpPr>
        <p:spPr>
          <a:xfrm>
            <a:off x="311700" y="441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a:t>Co Lab | Google Drive</a:t>
            </a:r>
            <a:endParaRPr sz="2800" b="1"/>
          </a:p>
          <a:p>
            <a:pPr marL="0" lvl="0" indent="0" algn="l" rtl="0">
              <a:spcBef>
                <a:spcPts val="0"/>
              </a:spcBef>
              <a:spcAft>
                <a:spcPts val="0"/>
              </a:spcAft>
              <a:buClr>
                <a:schemeClr val="dk1"/>
              </a:buClr>
              <a:buSzPts val="1100"/>
              <a:buFont typeface="Arial"/>
              <a:buNone/>
            </a:pPr>
            <a:r>
              <a:rPr lang="en-US" sz="1800" b="1" u="sng">
                <a:solidFill>
                  <a:schemeClr val="hlink"/>
                </a:solidFill>
                <a:hlinkClick r:id="rId1"/>
              </a:rPr>
              <a:t>&gt;&gt;&gt; https://colab.research.google.com/ </a:t>
            </a:r>
            <a:endParaRPr sz="1800" b="1">
              <a:solidFill>
                <a:srgbClr val="000000"/>
              </a:solidFill>
            </a:endParaRPr>
          </a:p>
        </p:txBody>
      </p:sp>
      <p:sp>
        <p:nvSpPr>
          <p:cNvPr id="882" name="Google Shape;882;p131"/>
          <p:cNvSpPr txBox="1"/>
          <p:nvPr/>
        </p:nvSpPr>
        <p:spPr>
          <a:xfrm>
            <a:off x="489900" y="1741675"/>
            <a:ext cx="8342400" cy="55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7200" b="1"/>
              <a:t>살인의 추억</a:t>
            </a:r>
            <a:r>
              <a:rPr lang="en-US" sz="3600" b="1"/>
              <a:t> 시나리오 분석</a:t>
            </a:r>
            <a:endParaRPr sz="3600" b="1"/>
          </a:p>
          <a:p>
            <a:pPr marL="0" lvl="0" indent="0" algn="l" rtl="0">
              <a:spcBef>
                <a:spcPts val="0"/>
              </a:spcBef>
              <a:spcAft>
                <a:spcPts val="0"/>
              </a:spcAft>
              <a:buNone/>
            </a:pPr>
            <a:endParaRPr sz="3600" b="1">
              <a:solidFill>
                <a:srgbClr val="666666"/>
              </a:solidFill>
            </a:endParaRPr>
          </a:p>
        </p:txBody>
      </p:sp>
      <p:pic>
        <p:nvPicPr>
          <p:cNvPr id="883" name="Google Shape;883;p131"/>
          <p:cNvPicPr preferRelativeResize="0"/>
          <p:nvPr/>
        </p:nvPicPr>
        <p:blipFill rotWithShape="1">
          <a:blip r:embed="rId2"/>
          <a:srcRect b="63344"/>
          <a:stretch>
            <a:fillRect/>
          </a:stretch>
        </p:blipFill>
        <p:spPr>
          <a:xfrm>
            <a:off x="564900" y="3510875"/>
            <a:ext cx="8166600" cy="1402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2"/>
                                        </p:tgtEl>
                                        <p:attrNameLst>
                                          <p:attrName>style.visibility</p:attrName>
                                        </p:attrNameLst>
                                      </p:cBhvr>
                                      <p:to>
                                        <p:strVal val="visible"/>
                                      </p:to>
                                    </p:set>
                                    <p:animEffect transition="in" filter="fade">
                                      <p:cBhvr>
                                        <p:cTn id="7" dur="1000"/>
                                        <p:tgtEl>
                                          <p:spTgt spid="8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887" name="Shape 887"/>
        <p:cNvGrpSpPr/>
        <p:nvPr/>
      </p:nvGrpSpPr>
      <p:grpSpPr>
        <a:xfrm>
          <a:off x="0" y="0"/>
          <a:ext cx="0" cy="0"/>
          <a:chOff x="0" y="0"/>
          <a:chExt cx="0" cy="0"/>
        </a:xfrm>
      </p:grpSpPr>
      <p:sp>
        <p:nvSpPr>
          <p:cNvPr id="888" name="Google Shape;888;p132"/>
          <p:cNvSpPr txBox="1"/>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000" b="1">
                <a:solidFill>
                  <a:srgbClr val="38761D"/>
                </a:solidFill>
              </a:rPr>
              <a:t>from </a:t>
            </a:r>
            <a:r>
              <a:rPr lang="en-US" sz="2000"/>
              <a:t> gensim</a:t>
            </a:r>
            <a:r>
              <a:rPr lang="en-US" sz="2000" b="1">
                <a:solidFill>
                  <a:srgbClr val="1155CC"/>
                </a:solidFill>
              </a:rPr>
              <a:t>.</a:t>
            </a:r>
            <a:r>
              <a:rPr lang="en-US" sz="2000" b="1">
                <a:solidFill>
                  <a:srgbClr val="20124D"/>
                </a:solidFill>
              </a:rPr>
              <a:t>models </a:t>
            </a:r>
            <a:r>
              <a:rPr lang="en-US" sz="2000"/>
              <a:t> </a:t>
            </a:r>
            <a:r>
              <a:rPr lang="en-US" sz="2000" b="1">
                <a:solidFill>
                  <a:srgbClr val="38761D"/>
                </a:solidFill>
              </a:rPr>
              <a:t>import</a:t>
            </a:r>
            <a:r>
              <a:rPr lang="en-US" sz="2000"/>
              <a:t>  </a:t>
            </a:r>
            <a:r>
              <a:rPr lang="en-US" sz="2000" b="1">
                <a:solidFill>
                  <a:srgbClr val="1155CC"/>
                </a:solidFill>
              </a:rPr>
              <a:t>Word2Vec</a:t>
            </a:r>
            <a:endParaRPr sz="2000" b="1">
              <a:solidFill>
                <a:srgbClr val="1155CC"/>
              </a:solidFill>
            </a:endParaRPr>
          </a:p>
          <a:p>
            <a:pPr marL="0" lvl="0" indent="0" algn="l" rtl="0">
              <a:lnSpc>
                <a:spcPct val="150000"/>
              </a:lnSpc>
              <a:spcBef>
                <a:spcPts val="0"/>
              </a:spcBef>
              <a:spcAft>
                <a:spcPts val="0"/>
              </a:spcAft>
              <a:buNone/>
            </a:pPr>
            <a:r>
              <a:rPr lang="en-US" sz="2000" b="1">
                <a:solidFill>
                  <a:srgbClr val="1155CC"/>
                </a:solidFill>
              </a:rPr>
              <a:t>Word2Vec</a:t>
            </a:r>
            <a:r>
              <a:rPr lang="en-US" sz="2000"/>
              <a:t>( </a:t>
            </a:r>
            <a:r>
              <a:rPr lang="en-US" sz="2000">
                <a:solidFill>
                  <a:srgbClr val="980000"/>
                </a:solidFill>
              </a:rPr>
              <a:t>data</a:t>
            </a:r>
            <a:r>
              <a:rPr lang="en-US" sz="2000"/>
              <a:t>, </a:t>
            </a:r>
            <a:r>
              <a:rPr lang="en-US" sz="2000">
                <a:solidFill>
                  <a:srgbClr val="FF9900"/>
                </a:solidFill>
              </a:rPr>
              <a:t>size</a:t>
            </a:r>
            <a:r>
              <a:rPr lang="en-US" sz="2000"/>
              <a:t>=</a:t>
            </a:r>
            <a:r>
              <a:rPr lang="en-US" sz="2000">
                <a:solidFill>
                  <a:srgbClr val="6AA84F"/>
                </a:solidFill>
              </a:rPr>
              <a:t>30</a:t>
            </a:r>
            <a:r>
              <a:rPr lang="en-US" sz="2000"/>
              <a:t>, </a:t>
            </a:r>
            <a:r>
              <a:rPr lang="en-US" sz="2000">
                <a:solidFill>
                  <a:srgbClr val="FF9900"/>
                </a:solidFill>
              </a:rPr>
              <a:t>window</a:t>
            </a:r>
            <a:r>
              <a:rPr lang="en-US" sz="2000"/>
              <a:t> = </a:t>
            </a:r>
            <a:r>
              <a:rPr lang="en-US" sz="2000">
                <a:solidFill>
                  <a:srgbClr val="6AA84F"/>
                </a:solidFill>
              </a:rPr>
              <a:t>2,</a:t>
            </a:r>
            <a:r>
              <a:rPr lang="en-US" sz="2000"/>
              <a:t> </a:t>
            </a:r>
            <a:r>
              <a:rPr lang="en-US" sz="2000">
                <a:solidFill>
                  <a:srgbClr val="FF9900"/>
                </a:solidFill>
              </a:rPr>
              <a:t>min_count</a:t>
            </a:r>
            <a:r>
              <a:rPr lang="en-US" sz="2000"/>
              <a:t>=</a:t>
            </a:r>
            <a:r>
              <a:rPr lang="en-US" sz="2000">
                <a:solidFill>
                  <a:srgbClr val="6AA84F"/>
                </a:solidFill>
              </a:rPr>
              <a:t>10</a:t>
            </a:r>
            <a:r>
              <a:rPr lang="en-US" sz="2000"/>
              <a:t>,  </a:t>
            </a:r>
            <a:r>
              <a:rPr lang="en-US" sz="2000">
                <a:solidFill>
                  <a:srgbClr val="FF9900"/>
                </a:solidFill>
              </a:rPr>
              <a:t>hs</a:t>
            </a:r>
            <a:r>
              <a:rPr lang="en-US" sz="2000"/>
              <a:t>=</a:t>
            </a:r>
            <a:r>
              <a:rPr lang="en-US" sz="2000">
                <a:solidFill>
                  <a:srgbClr val="6AA84F"/>
                </a:solidFill>
              </a:rPr>
              <a:t>1</a:t>
            </a:r>
            <a:r>
              <a:rPr lang="en-US" sz="2000"/>
              <a:t>,</a:t>
            </a:r>
            <a:r>
              <a:rPr lang="en-US" sz="2000">
                <a:solidFill>
                  <a:srgbClr val="6AA84F"/>
                </a:solidFill>
              </a:rPr>
              <a:t> </a:t>
            </a:r>
            <a:endParaRPr sz="2000">
              <a:solidFill>
                <a:srgbClr val="6AA84F"/>
              </a:solidFill>
            </a:endParaRPr>
          </a:p>
          <a:p>
            <a:pPr marL="914400" lvl="0" indent="457200" algn="l" rtl="0">
              <a:lnSpc>
                <a:spcPct val="150000"/>
              </a:lnSpc>
              <a:spcBef>
                <a:spcPts val="0"/>
              </a:spcBef>
              <a:spcAft>
                <a:spcPts val="0"/>
              </a:spcAft>
              <a:buNone/>
            </a:pPr>
            <a:r>
              <a:rPr lang="en-US" sz="2000">
                <a:solidFill>
                  <a:srgbClr val="6AA84F"/>
                </a:solidFill>
              </a:rPr>
              <a:t>   </a:t>
            </a:r>
            <a:r>
              <a:rPr lang="en-US" sz="2000">
                <a:solidFill>
                  <a:srgbClr val="FF9900"/>
                </a:solidFill>
              </a:rPr>
              <a:t>workers</a:t>
            </a:r>
            <a:r>
              <a:rPr lang="en-US" sz="2000"/>
              <a:t>=</a:t>
            </a:r>
            <a:r>
              <a:rPr lang="en-US" sz="2000">
                <a:solidFill>
                  <a:srgbClr val="38761D"/>
                </a:solidFill>
              </a:rPr>
              <a:t>4</a:t>
            </a:r>
            <a:r>
              <a:rPr lang="en-US" sz="2000"/>
              <a:t>, </a:t>
            </a:r>
            <a:r>
              <a:rPr lang="en-US" sz="2000">
                <a:solidFill>
                  <a:srgbClr val="FF9900"/>
                </a:solidFill>
              </a:rPr>
              <a:t>iter</a:t>
            </a:r>
            <a:r>
              <a:rPr lang="en-US" sz="2000"/>
              <a:t>=</a:t>
            </a:r>
            <a:r>
              <a:rPr lang="en-US" sz="2000">
                <a:solidFill>
                  <a:srgbClr val="38761D"/>
                </a:solidFill>
              </a:rPr>
              <a:t>100</a:t>
            </a:r>
            <a:r>
              <a:rPr lang="en-US" sz="2000"/>
              <a:t>, </a:t>
            </a:r>
            <a:r>
              <a:rPr lang="en-US" sz="2000">
                <a:solidFill>
                  <a:srgbClr val="FF9900"/>
                </a:solidFill>
              </a:rPr>
              <a:t>sg</a:t>
            </a:r>
            <a:r>
              <a:rPr lang="en-US" sz="2000"/>
              <a:t>=</a:t>
            </a:r>
            <a:r>
              <a:rPr lang="en-US" sz="2000">
                <a:solidFill>
                  <a:srgbClr val="38761D"/>
                </a:solidFill>
              </a:rPr>
              <a:t>1</a:t>
            </a:r>
            <a:r>
              <a:rPr lang="en-US" sz="2000"/>
              <a:t>)</a:t>
            </a:r>
            <a:endParaRPr sz="2000"/>
          </a:p>
        </p:txBody>
      </p:sp>
      <p:sp>
        <p:nvSpPr>
          <p:cNvPr id="889" name="Google Shape;889;p132"/>
          <p:cNvSpPr txBox="1"/>
          <p:nvPr>
            <p:ph type="body" idx="1"/>
          </p:nvPr>
        </p:nvSpPr>
        <p:spPr>
          <a:xfrm>
            <a:off x="311700" y="1751375"/>
            <a:ext cx="8520600" cy="27612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size = 30</a:t>
            </a:r>
            <a:r>
              <a:rPr lang="en-US" sz="2400">
                <a:solidFill>
                  <a:schemeClr val="dk1"/>
                </a:solidFill>
              </a:rPr>
              <a:t> : </a:t>
            </a:r>
            <a:r>
              <a:rPr lang="en-US" sz="2400" b="1">
                <a:solidFill>
                  <a:srgbClr val="A61C00"/>
                </a:solidFill>
              </a:rPr>
              <a:t>30차원</a:t>
            </a:r>
            <a:r>
              <a:rPr lang="en-US" sz="2400">
                <a:solidFill>
                  <a:schemeClr val="dk1"/>
                </a:solidFill>
              </a:rPr>
              <a:t> 벡터를 사용 </a:t>
            </a:r>
            <a:r>
              <a:rPr lang="en-US">
                <a:solidFill>
                  <a:schemeClr val="dk1"/>
                </a:solidFill>
              </a:rPr>
              <a:t>(크면 </a:t>
            </a:r>
            <a:r>
              <a:rPr lang="en-US" b="1">
                <a:solidFill>
                  <a:schemeClr val="dk1"/>
                </a:solidFill>
              </a:rPr>
              <a:t>차원의 저주</a:t>
            </a:r>
            <a:r>
              <a:rPr lang="en-US">
                <a:solidFill>
                  <a:schemeClr val="dk1"/>
                </a:solidFill>
              </a:rPr>
              <a:t>)</a:t>
            </a:r>
            <a:endParaRPr>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window = 2</a:t>
            </a:r>
            <a:r>
              <a:rPr lang="en-US" sz="2400">
                <a:solidFill>
                  <a:schemeClr val="dk1"/>
                </a:solidFill>
              </a:rPr>
              <a:t> : </a:t>
            </a:r>
            <a:r>
              <a:rPr lang="en-US" sz="2400" b="1">
                <a:solidFill>
                  <a:srgbClr val="A61C00"/>
                </a:solidFill>
              </a:rPr>
              <a:t>주변 단어(window)</a:t>
            </a:r>
            <a:r>
              <a:rPr lang="en-US" sz="2400">
                <a:solidFill>
                  <a:schemeClr val="dk1"/>
                </a:solidFill>
              </a:rPr>
              <a:t>는 앞 뒤 </a:t>
            </a:r>
            <a:r>
              <a:rPr lang="en-US" sz="2400" b="1">
                <a:solidFill>
                  <a:schemeClr val="dk1"/>
                </a:solidFill>
              </a:rPr>
              <a:t>두개</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min_count = 20</a:t>
            </a:r>
            <a:r>
              <a:rPr lang="en-US" sz="2400">
                <a:solidFill>
                  <a:schemeClr val="dk1"/>
                </a:solidFill>
              </a:rPr>
              <a:t> :  </a:t>
            </a:r>
            <a:r>
              <a:rPr lang="en-US" sz="2400" b="1">
                <a:solidFill>
                  <a:srgbClr val="A61C00"/>
                </a:solidFill>
              </a:rPr>
              <a:t>출현 빈도</a:t>
            </a:r>
            <a:r>
              <a:rPr lang="en-US" sz="2400">
                <a:solidFill>
                  <a:schemeClr val="dk1"/>
                </a:solidFill>
              </a:rPr>
              <a:t>가 20번 미만은 제외</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hs = 1 </a:t>
            </a:r>
            <a:r>
              <a:rPr lang="en-US" sz="2400">
                <a:solidFill>
                  <a:schemeClr val="dk1"/>
                </a:solidFill>
              </a:rPr>
              <a:t>: </a:t>
            </a:r>
            <a:r>
              <a:rPr lang="en-US" sz="2400" b="1">
                <a:solidFill>
                  <a:schemeClr val="dk1"/>
                </a:solidFill>
              </a:rPr>
              <a:t>Hierarchical Softmax</a:t>
            </a:r>
            <a:endParaRPr sz="2400" b="1">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sg = 1</a:t>
            </a:r>
            <a:r>
              <a:rPr lang="en-US" sz="2400">
                <a:solidFill>
                  <a:schemeClr val="dk1"/>
                </a:solidFill>
              </a:rPr>
              <a:t> : CBOW, Skip-Gram 중 </a:t>
            </a:r>
            <a:r>
              <a:rPr lang="en-US" sz="2400" b="1">
                <a:solidFill>
                  <a:srgbClr val="A61C00"/>
                </a:solidFill>
              </a:rPr>
              <a:t>Skip-Gram</a:t>
            </a:r>
            <a:endParaRPr sz="2400" b="1">
              <a:solidFill>
                <a:schemeClr val="dk1"/>
              </a:solidFill>
            </a:endParaRPr>
          </a:p>
        </p:txBody>
      </p:sp>
      <p:sp>
        <p:nvSpPr>
          <p:cNvPr id="890" name="Google Shape;890;p132"/>
          <p:cNvSpPr txBox="1"/>
          <p:nvPr/>
        </p:nvSpPr>
        <p:spPr>
          <a:xfrm>
            <a:off x="312420" y="4632960"/>
            <a:ext cx="8519795" cy="3575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a:solidFill>
                  <a:schemeClr val="hlink"/>
                </a:solidFill>
                <a:hlinkClick r:id="rId1"/>
              </a:rPr>
              <a:t>https://shuuki4.wordpress.com/2016/01/27/word2vec-관련-이론-정리/</a:t>
            </a:r>
            <a:endParaRPr sz="1600" b="1"/>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894" name="Shape 894"/>
        <p:cNvGrpSpPr/>
        <p:nvPr/>
      </p:nvGrpSpPr>
      <p:grpSpPr>
        <a:xfrm>
          <a:off x="0" y="0"/>
          <a:ext cx="0" cy="0"/>
          <a:chOff x="0" y="0"/>
          <a:chExt cx="0" cy="0"/>
        </a:xfrm>
      </p:grpSpPr>
      <p:pic>
        <p:nvPicPr>
          <p:cNvPr id="895" name="Google Shape;895;p133"/>
          <p:cNvPicPr preferRelativeResize="0"/>
          <p:nvPr/>
        </p:nvPicPr>
        <p:blipFill rotWithShape="1">
          <a:blip r:embed="rId1"/>
          <a:srcRect t="7381"/>
          <a:stretch>
            <a:fillRect/>
          </a:stretch>
        </p:blipFill>
        <p:spPr>
          <a:xfrm>
            <a:off x="4982173" y="1179975"/>
            <a:ext cx="3458652" cy="3839649"/>
          </a:xfrm>
          <a:prstGeom prst="rect">
            <a:avLst/>
          </a:prstGeom>
          <a:noFill/>
          <a:ln>
            <a:noFill/>
          </a:ln>
        </p:spPr>
      </p:pic>
      <p:sp>
        <p:nvSpPr>
          <p:cNvPr id="896" name="Google Shape;896;p13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t>TSNE </a:t>
            </a:r>
            <a:r>
              <a:rPr lang="en-US" sz="2400" b="1"/>
              <a:t>- </a:t>
            </a:r>
            <a:r>
              <a:rPr lang="en-US" sz="2400"/>
              <a:t>t-distributed Stochastic Neighbor Embedding</a:t>
            </a:r>
            <a:endParaRPr sz="2400"/>
          </a:p>
        </p:txBody>
      </p:sp>
      <p:sp>
        <p:nvSpPr>
          <p:cNvPr id="897" name="Google Shape;897;p133"/>
          <p:cNvSpPr txBox="1"/>
          <p:nvPr>
            <p:ph type="body" idx="1"/>
          </p:nvPr>
        </p:nvSpPr>
        <p:spPr>
          <a:xfrm>
            <a:off x="616500" y="1304875"/>
            <a:ext cx="79311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2400" b="1">
                <a:solidFill>
                  <a:schemeClr val="dk1"/>
                </a:solidFill>
              </a:rPr>
              <a:t>유클리디안 측정방법</a:t>
            </a:r>
            <a:r>
              <a:rPr lang="en-US" sz="2400">
                <a:solidFill>
                  <a:schemeClr val="dk1"/>
                </a:solidFill>
              </a:rPr>
              <a:t>을 활용하여 </a:t>
            </a:r>
            <a:endParaRPr sz="24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2400" b="1">
                <a:solidFill>
                  <a:schemeClr val="dk1"/>
                </a:solidFill>
              </a:rPr>
              <a:t>데이터 포인트의 유사성</a:t>
            </a:r>
            <a:r>
              <a:rPr lang="en-US" sz="2400">
                <a:solidFill>
                  <a:schemeClr val="dk1"/>
                </a:solidFill>
              </a:rPr>
              <a:t>을 </a:t>
            </a:r>
            <a:endParaRPr sz="24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2400">
                <a:solidFill>
                  <a:schemeClr val="dk1"/>
                </a:solidFill>
              </a:rPr>
              <a:t>조건부 확률 변환기법 으로</a:t>
            </a:r>
            <a:endParaRPr sz="24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2400" b="1">
                <a:solidFill>
                  <a:schemeClr val="dk1"/>
                </a:solidFill>
              </a:rPr>
              <a:t>차원을 축소</a:t>
            </a:r>
            <a:r>
              <a:rPr lang="en-US" sz="2400">
                <a:solidFill>
                  <a:schemeClr val="dk1"/>
                </a:solidFill>
              </a:rPr>
              <a:t>한다.</a:t>
            </a:r>
            <a:endParaRPr sz="24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2400">
                <a:solidFill>
                  <a:schemeClr val="dk1"/>
                </a:solidFill>
              </a:rPr>
              <a:t>단점으로는 </a:t>
            </a:r>
            <a:r>
              <a:rPr lang="en-US" sz="2400" b="1">
                <a:solidFill>
                  <a:schemeClr val="dk1"/>
                </a:solidFill>
              </a:rPr>
              <a:t>생성시 마다 </a:t>
            </a:r>
            <a:endParaRPr sz="2400" b="1">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2400" b="1">
                <a:solidFill>
                  <a:schemeClr val="dk1"/>
                </a:solidFill>
              </a:rPr>
              <a:t>모양이 다름</a:t>
            </a:r>
            <a:endParaRPr sz="2400" b="1">
              <a:solidFill>
                <a:schemeClr val="dk1"/>
              </a:solidFill>
            </a:endParaRPr>
          </a:p>
          <a:p>
            <a:pPr marL="0" lvl="0" indent="0" algn="l" rtl="0">
              <a:lnSpc>
                <a:spcPct val="150000"/>
              </a:lnSpc>
              <a:spcBef>
                <a:spcPts val="0"/>
              </a:spcBef>
              <a:spcAft>
                <a:spcPts val="0"/>
              </a:spcAft>
              <a:buNone/>
            </a:pPr>
            <a:endParaRPr sz="2400">
              <a:solidFill>
                <a:schemeClr val="dk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901" name="Shape 901"/>
        <p:cNvGrpSpPr/>
        <p:nvPr/>
      </p:nvGrpSpPr>
      <p:grpSpPr>
        <a:xfrm>
          <a:off x="0" y="0"/>
          <a:ext cx="0" cy="0"/>
          <a:chOff x="0" y="0"/>
          <a:chExt cx="0" cy="0"/>
        </a:xfrm>
      </p:grpSpPr>
      <p:sp>
        <p:nvSpPr>
          <p:cNvPr id="902" name="Google Shape;902;p13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(5 Model 해석)</a:t>
            </a:r>
            <a:endParaRPr b="1"/>
          </a:p>
        </p:txBody>
      </p:sp>
      <p:sp>
        <p:nvSpPr>
          <p:cNvPr id="903" name="Google Shape;903;p13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Word2Vec</a:t>
            </a:r>
            <a:r>
              <a:rPr lang="en-US" sz="2400">
                <a:solidFill>
                  <a:schemeClr val="dk1"/>
                </a:solidFill>
              </a:rPr>
              <a:t>도 </a:t>
            </a:r>
            <a:r>
              <a:rPr lang="en-US" sz="2400" b="1">
                <a:solidFill>
                  <a:srgbClr val="A61C00"/>
                </a:solidFill>
              </a:rPr>
              <a:t>연산의 결과</a:t>
            </a:r>
            <a:r>
              <a:rPr lang="en-US" sz="2400">
                <a:solidFill>
                  <a:schemeClr val="dk1"/>
                </a:solidFill>
              </a:rPr>
              <a:t>일 뿐이다 </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a:solidFill>
                  <a:schemeClr val="dk1"/>
                </a:solidFill>
              </a:rPr>
              <a:t>사람의 </a:t>
            </a:r>
            <a:r>
              <a:rPr lang="en-US" sz="2400" b="1">
                <a:solidFill>
                  <a:schemeClr val="dk1"/>
                </a:solidFill>
              </a:rPr>
              <a:t>논리적 근거/ 선별의 추가작업이 필요</a:t>
            </a:r>
            <a:endParaRPr sz="2400" b="1">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a:solidFill>
                  <a:schemeClr val="dk1"/>
                </a:solidFill>
              </a:rPr>
              <a:t>모델의 유사/ 반대의 </a:t>
            </a:r>
            <a:r>
              <a:rPr lang="en-US" sz="2400" b="1">
                <a:solidFill>
                  <a:srgbClr val="A61C00"/>
                </a:solidFill>
              </a:rPr>
              <a:t>모든 Token이 유의미 하지 않다</a:t>
            </a:r>
            <a:endParaRPr sz="2400" b="1">
              <a:solidFill>
                <a:srgbClr val="A61C00"/>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rgbClr val="A61C00"/>
                </a:solidFill>
              </a:rPr>
              <a:t>핵심적인 Token</a:t>
            </a:r>
            <a:r>
              <a:rPr lang="en-US" sz="2400">
                <a:solidFill>
                  <a:schemeClr val="dk1"/>
                </a:solidFill>
              </a:rPr>
              <a:t> 간의 </a:t>
            </a:r>
            <a:r>
              <a:rPr lang="en-US" sz="2400" b="1">
                <a:solidFill>
                  <a:srgbClr val="A61C00"/>
                </a:solidFill>
              </a:rPr>
              <a:t>유의미한 관계를 분석</a:t>
            </a:r>
            <a:r>
              <a:rPr lang="en-US" sz="2400">
                <a:solidFill>
                  <a:schemeClr val="dk1"/>
                </a:solidFill>
              </a:rPr>
              <a:t>하는 용도</a:t>
            </a:r>
            <a:endParaRPr sz="2400">
              <a:solidFill>
                <a:schemeClr val="dk1"/>
              </a:solidFill>
            </a:endParaRPr>
          </a:p>
          <a:p>
            <a:pPr marL="0" lvl="0" indent="0" algn="l" rtl="0">
              <a:lnSpc>
                <a:spcPct val="150000"/>
              </a:lnSpc>
              <a:spcBef>
                <a:spcPts val="0"/>
              </a:spcBef>
              <a:spcAft>
                <a:spcPts val="0"/>
              </a:spcAft>
              <a:buNone/>
            </a:pPr>
            <a:endParaRPr sz="2400">
              <a:solidFill>
                <a:schemeClr val="dk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907" name="Shape 907"/>
        <p:cNvGrpSpPr/>
        <p:nvPr/>
      </p:nvGrpSpPr>
      <p:grpSpPr>
        <a:xfrm>
          <a:off x="0" y="0"/>
          <a:ext cx="0" cy="0"/>
          <a:chOff x="0" y="0"/>
          <a:chExt cx="0" cy="0"/>
        </a:xfrm>
      </p:grpSpPr>
      <p:pic>
        <p:nvPicPr>
          <p:cNvPr id="908" name="Google Shape;908;p135"/>
          <p:cNvPicPr preferRelativeResize="0"/>
          <p:nvPr/>
        </p:nvPicPr>
        <p:blipFill>
          <a:blip r:embed="rId1"/>
          <a:stretch>
            <a:fillRect/>
          </a:stretch>
        </p:blipFill>
        <p:spPr>
          <a:xfrm>
            <a:off x="-309312" y="0"/>
            <a:ext cx="9762616" cy="5143501"/>
          </a:xfrm>
          <a:prstGeom prst="rect">
            <a:avLst/>
          </a:prstGeom>
          <a:noFill/>
          <a:ln>
            <a:noFill/>
          </a:ln>
        </p:spPr>
      </p:pic>
      <p:sp>
        <p:nvSpPr>
          <p:cNvPr id="909" name="Google Shape;909;p135"/>
          <p:cNvSpPr txBox="1"/>
          <p:nvPr/>
        </p:nvSpPr>
        <p:spPr>
          <a:xfrm>
            <a:off x="311700" y="2150850"/>
            <a:ext cx="8520600" cy="841800"/>
          </a:xfrm>
          <a:prstGeom prst="rect">
            <a:avLst/>
          </a:prstGeom>
          <a:noFill/>
          <a:ln>
            <a:noFill/>
          </a:ln>
          <a:effectLst>
            <a:outerShdw blurRad="57150" dist="57150" dir="31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solidFill>
                  <a:srgbClr val="FFFFFF"/>
                </a:solidFill>
              </a:rPr>
              <a:t>추천시스템</a:t>
            </a:r>
            <a:endParaRPr sz="9600" b="1">
              <a:solidFill>
                <a:srgbClr val="FFFFFF"/>
              </a:solidFill>
            </a:endParaRPr>
          </a:p>
          <a:p>
            <a:pPr marL="0" lvl="0" indent="0" algn="ctr" rtl="0">
              <a:spcBef>
                <a:spcPts val="0"/>
              </a:spcBef>
              <a:spcAft>
                <a:spcPts val="0"/>
              </a:spcAft>
              <a:buNone/>
            </a:pPr>
            <a:r>
              <a:rPr lang="en-US" sz="6000" b="1">
                <a:solidFill>
                  <a:srgbClr val="FFFFFF"/>
                </a:solidFill>
              </a:rPr>
              <a:t>-recommandation-</a:t>
            </a:r>
            <a:endParaRPr sz="6000" b="1">
              <a:solidFill>
                <a:srgbClr val="FFFFF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913" name="Shape 913"/>
        <p:cNvGrpSpPr/>
        <p:nvPr/>
      </p:nvGrpSpPr>
      <p:grpSpPr>
        <a:xfrm>
          <a:off x="0" y="0"/>
          <a:ext cx="0" cy="0"/>
          <a:chOff x="0" y="0"/>
          <a:chExt cx="0" cy="0"/>
        </a:xfrm>
      </p:grpSpPr>
      <p:sp>
        <p:nvSpPr>
          <p:cNvPr id="914" name="Google Shape;914;p13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t>문장간 Cosin 유사도를 활용한 추천 시스템</a:t>
            </a:r>
            <a:endParaRPr sz="2400"/>
          </a:p>
        </p:txBody>
      </p:sp>
      <p:sp>
        <p:nvSpPr>
          <p:cNvPr id="915" name="Google Shape;915;p136"/>
          <p:cNvSpPr txBox="1"/>
          <p:nvPr>
            <p:ph type="body" idx="1"/>
          </p:nvPr>
        </p:nvSpPr>
        <p:spPr>
          <a:xfrm>
            <a:off x="616500" y="1304875"/>
            <a:ext cx="7931100" cy="34164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영화제목</a:t>
            </a:r>
            <a:r>
              <a:rPr lang="en-US" sz="2400">
                <a:solidFill>
                  <a:schemeClr val="dk1"/>
                </a:solidFill>
              </a:rPr>
              <a:t> 과 </a:t>
            </a:r>
            <a:r>
              <a:rPr lang="en-US" sz="2400" b="1">
                <a:solidFill>
                  <a:schemeClr val="dk1"/>
                </a:solidFill>
              </a:rPr>
              <a:t>영화설명</a:t>
            </a:r>
            <a:r>
              <a:rPr lang="en-US" sz="2400">
                <a:solidFill>
                  <a:schemeClr val="dk1"/>
                </a:solidFill>
              </a:rPr>
              <a:t> 데이터를 불러옵니다</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영화제목</a:t>
            </a:r>
            <a:r>
              <a:rPr lang="en-US" sz="2400">
                <a:solidFill>
                  <a:schemeClr val="dk1"/>
                </a:solidFill>
              </a:rPr>
              <a:t> 과 </a:t>
            </a:r>
            <a:r>
              <a:rPr lang="en-US" sz="2400" b="1">
                <a:solidFill>
                  <a:schemeClr val="dk1"/>
                </a:solidFill>
              </a:rPr>
              <a:t>영화설명</a:t>
            </a:r>
            <a:r>
              <a:rPr lang="en-US" sz="2400">
                <a:solidFill>
                  <a:schemeClr val="dk1"/>
                </a:solidFill>
              </a:rPr>
              <a:t>을 별개로 구분합니다</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영화설명</a:t>
            </a:r>
            <a:r>
              <a:rPr lang="en-US" sz="2400">
                <a:solidFill>
                  <a:schemeClr val="dk1"/>
                </a:solidFill>
              </a:rPr>
              <a:t> 문장을 </a:t>
            </a:r>
            <a:r>
              <a:rPr lang="en-US" sz="2400" b="1">
                <a:solidFill>
                  <a:srgbClr val="980000"/>
                </a:solidFill>
              </a:rPr>
              <a:t>Tf-Idf 벡터</a:t>
            </a:r>
            <a:r>
              <a:rPr lang="en-US" sz="2400">
                <a:solidFill>
                  <a:schemeClr val="dk1"/>
                </a:solidFill>
              </a:rPr>
              <a:t>로 변환 </a:t>
            </a:r>
            <a:r>
              <a:rPr lang="en-US" sz="2400">
                <a:solidFill>
                  <a:srgbClr val="980000"/>
                </a:solidFill>
              </a:rPr>
              <a:t>(CBOW)</a:t>
            </a:r>
            <a:endParaRPr sz="2400">
              <a:solidFill>
                <a:srgbClr val="980000"/>
              </a:solidFill>
            </a:endParaRPr>
          </a:p>
          <a:p>
            <a:pPr marL="457200" lvl="0" indent="-381000" algn="l" rtl="0">
              <a:lnSpc>
                <a:spcPct val="150000"/>
              </a:lnSpc>
              <a:spcBef>
                <a:spcPts val="0"/>
              </a:spcBef>
              <a:spcAft>
                <a:spcPts val="0"/>
              </a:spcAft>
              <a:buClr>
                <a:schemeClr val="dk1"/>
              </a:buClr>
              <a:buSzPts val="2400"/>
              <a:buAutoNum type="arabicPeriod"/>
            </a:pPr>
            <a:r>
              <a:rPr lang="en-US" sz="2400">
                <a:solidFill>
                  <a:schemeClr val="dk1"/>
                </a:solidFill>
              </a:rPr>
              <a:t> Tf-Idf 변환시 </a:t>
            </a:r>
            <a:r>
              <a:rPr lang="en-US" sz="2400" b="1">
                <a:solidFill>
                  <a:srgbClr val="980000"/>
                </a:solidFill>
              </a:rPr>
              <a:t>StopWord</a:t>
            </a:r>
            <a:r>
              <a:rPr lang="en-US" sz="2400" b="1">
                <a:solidFill>
                  <a:schemeClr val="dk1"/>
                </a:solidFill>
              </a:rPr>
              <a:t>는 제외</a:t>
            </a:r>
            <a:r>
              <a:rPr lang="en-US" sz="2400">
                <a:solidFill>
                  <a:schemeClr val="dk1"/>
                </a:solidFill>
              </a:rPr>
              <a:t> 합니다</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a:solidFill>
                  <a:schemeClr val="dk1"/>
                </a:solidFill>
              </a:rPr>
              <a:t>영화설명 Text의 </a:t>
            </a:r>
            <a:r>
              <a:rPr lang="en-US" sz="2400" b="1">
                <a:solidFill>
                  <a:srgbClr val="980000"/>
                </a:solidFill>
              </a:rPr>
              <a:t>Cosine 유사도</a:t>
            </a:r>
            <a:r>
              <a:rPr lang="en-US" sz="2400">
                <a:solidFill>
                  <a:schemeClr val="dk1"/>
                </a:solidFill>
              </a:rPr>
              <a:t>를 측정합니다</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a:solidFill>
                  <a:schemeClr val="dk1"/>
                </a:solidFill>
              </a:rPr>
              <a:t>측정된 </a:t>
            </a:r>
            <a:r>
              <a:rPr lang="en-US" sz="2400" b="1">
                <a:solidFill>
                  <a:srgbClr val="980000"/>
                </a:solidFill>
              </a:rPr>
              <a:t>유사도 Matrix</a:t>
            </a:r>
            <a:r>
              <a:rPr lang="en-US" sz="2400">
                <a:solidFill>
                  <a:schemeClr val="dk1"/>
                </a:solidFill>
              </a:rPr>
              <a:t>를 활용합니다</a:t>
            </a:r>
            <a:endParaRPr sz="2400">
              <a:solidFill>
                <a:schemeClr val="dk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919" name="Shape 919"/>
        <p:cNvGrpSpPr/>
        <p:nvPr/>
      </p:nvGrpSpPr>
      <p:grpSpPr>
        <a:xfrm>
          <a:off x="0" y="0"/>
          <a:ext cx="0" cy="0"/>
          <a:chOff x="0" y="0"/>
          <a:chExt cx="0" cy="0"/>
        </a:xfrm>
      </p:grpSpPr>
      <p:pic>
        <p:nvPicPr>
          <p:cNvPr id="920" name="Google Shape;920;p137"/>
          <p:cNvPicPr preferRelativeResize="0"/>
          <p:nvPr/>
        </p:nvPicPr>
        <p:blipFill>
          <a:blip r:embed="rId1"/>
          <a:stretch>
            <a:fillRect/>
          </a:stretch>
        </p:blipFill>
        <p:spPr>
          <a:xfrm>
            <a:off x="545088" y="294525"/>
            <a:ext cx="8053825" cy="45544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924" name="Shape 924"/>
        <p:cNvGrpSpPr/>
        <p:nvPr/>
      </p:nvGrpSpPr>
      <p:grpSpPr>
        <a:xfrm>
          <a:off x="0" y="0"/>
          <a:ext cx="0" cy="0"/>
          <a:chOff x="0" y="0"/>
          <a:chExt cx="0" cy="0"/>
        </a:xfrm>
      </p:grpSpPr>
      <p:sp>
        <p:nvSpPr>
          <p:cNvPr id="925" name="Google Shape;925;p138"/>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000000"/>
                </a:solidFill>
              </a:rPr>
              <a:t>Stop Words</a:t>
            </a:r>
            <a:endParaRPr sz="3000" b="1">
              <a:solidFill>
                <a:srgbClr val="000000"/>
              </a:solidFill>
            </a:endParaRPr>
          </a:p>
        </p:txBody>
      </p:sp>
      <p:sp>
        <p:nvSpPr>
          <p:cNvPr id="926" name="Google Shape;926;p138"/>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rgbClr val="000000"/>
              </a:buClr>
              <a:buSzPts val="1100"/>
              <a:buFont typeface="Arial"/>
              <a:buNone/>
            </a:pPr>
            <a:endParaRPr sz="2400">
              <a:solidFill>
                <a:srgbClr val="000000"/>
              </a:solidFill>
            </a:endParaRPr>
          </a:p>
          <a:p>
            <a:pPr marL="457200" lvl="0" indent="-381000" algn="l" rtl="0">
              <a:lnSpc>
                <a:spcPct val="150000"/>
              </a:lnSpc>
              <a:spcBef>
                <a:spcPts val="0"/>
              </a:spcBef>
              <a:spcAft>
                <a:spcPts val="0"/>
              </a:spcAft>
              <a:buClr>
                <a:srgbClr val="000000"/>
              </a:buClr>
              <a:buSzPts val="2400"/>
              <a:buAutoNum type="arabicPeriod"/>
            </a:pPr>
            <a:r>
              <a:rPr lang="en-US" sz="2800" b="1">
                <a:solidFill>
                  <a:srgbClr val="A61C00"/>
                </a:solidFill>
              </a:rPr>
              <a:t>분석목적</a:t>
            </a:r>
            <a:r>
              <a:rPr lang="en-US" sz="2800" b="1">
                <a:solidFill>
                  <a:srgbClr val="000000"/>
                </a:solidFill>
              </a:rPr>
              <a:t>과 연관성이 낮은 단어</a:t>
            </a:r>
            <a:r>
              <a:rPr lang="en-US" sz="2800">
                <a:solidFill>
                  <a:srgbClr val="000000"/>
                </a:solidFill>
              </a:rPr>
              <a:t>들을 </a:t>
            </a:r>
            <a:r>
              <a:rPr lang="en-US" sz="2800" b="1">
                <a:solidFill>
                  <a:srgbClr val="A61C00"/>
                </a:solidFill>
              </a:rPr>
              <a:t>제외</a:t>
            </a:r>
            <a:endParaRPr sz="2800">
              <a:solidFill>
                <a:srgbClr val="A61C00"/>
              </a:solidFill>
            </a:endParaRPr>
          </a:p>
          <a:p>
            <a:pPr marL="457200" lvl="0" indent="-381000" algn="l" rtl="0">
              <a:lnSpc>
                <a:spcPct val="150000"/>
              </a:lnSpc>
              <a:spcBef>
                <a:spcPts val="0"/>
              </a:spcBef>
              <a:spcAft>
                <a:spcPts val="0"/>
              </a:spcAft>
              <a:buClr>
                <a:srgbClr val="000000"/>
              </a:buClr>
              <a:buSzPts val="2400"/>
              <a:buAutoNum type="arabicPeriod"/>
            </a:pPr>
            <a:r>
              <a:rPr lang="en-US" sz="2800" b="1">
                <a:solidFill>
                  <a:srgbClr val="000000"/>
                </a:solidFill>
              </a:rPr>
              <a:t>작업의 난이도가 낮다</a:t>
            </a:r>
            <a:endParaRPr sz="2800" b="1">
              <a:solidFill>
                <a:srgbClr val="000000"/>
              </a:solidFill>
            </a:endParaRPr>
          </a:p>
          <a:p>
            <a:pPr marL="457200" lvl="0" indent="-381000" algn="l" rtl="0">
              <a:lnSpc>
                <a:spcPct val="150000"/>
              </a:lnSpc>
              <a:spcBef>
                <a:spcPts val="0"/>
              </a:spcBef>
              <a:spcAft>
                <a:spcPts val="0"/>
              </a:spcAft>
              <a:buClr>
                <a:srgbClr val="000000"/>
              </a:buClr>
              <a:buSzPts val="2400"/>
              <a:buAutoNum type="arabicPeriod"/>
            </a:pPr>
            <a:r>
              <a:rPr lang="en-US" sz="2800" b="1">
                <a:solidFill>
                  <a:srgbClr val="A61C00"/>
                </a:solidFill>
              </a:rPr>
              <a:t>목적에 맞는 불용어 선별</a:t>
            </a:r>
            <a:r>
              <a:rPr lang="en-US" sz="2800">
                <a:solidFill>
                  <a:srgbClr val="000000"/>
                </a:solidFill>
              </a:rPr>
              <a:t>을 위한 </a:t>
            </a:r>
            <a:r>
              <a:rPr lang="en-US" sz="2800" b="1">
                <a:solidFill>
                  <a:srgbClr val="A61C00"/>
                </a:solidFill>
              </a:rPr>
              <a:t>다양한 기준</a:t>
            </a:r>
            <a:r>
              <a:rPr lang="en-US" sz="2800">
                <a:solidFill>
                  <a:srgbClr val="000000"/>
                </a:solidFill>
              </a:rPr>
              <a:t>이 활용가능하다</a:t>
            </a:r>
            <a:endParaRPr sz="2400">
              <a:solidFill>
                <a:srgbClr val="000000"/>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1"/>
          <a:stretch>
            <a:fillRect/>
          </a:stretch>
        </p:blipFill>
        <p:spPr>
          <a:xfrm>
            <a:off x="0" y="1546026"/>
            <a:ext cx="9143998" cy="220383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935" name="Shape 935"/>
        <p:cNvGrpSpPr/>
        <p:nvPr/>
      </p:nvGrpSpPr>
      <p:grpSpPr>
        <a:xfrm>
          <a:off x="0" y="0"/>
          <a:ext cx="0" cy="0"/>
          <a:chOff x="0" y="0"/>
          <a:chExt cx="0" cy="0"/>
        </a:xfrm>
      </p:grpSpPr>
      <p:sp>
        <p:nvSpPr>
          <p:cNvPr id="936" name="Google Shape;936;p140"/>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t>Tf-Idf 왜 필요한가?</a:t>
            </a:r>
            <a:endParaRPr sz="1800" b="1">
              <a:solidFill>
                <a:srgbClr val="000000"/>
              </a:solidFill>
            </a:endParaRPr>
          </a:p>
        </p:txBody>
      </p:sp>
      <p:sp>
        <p:nvSpPr>
          <p:cNvPr id="937" name="Google Shape;937;p140"/>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b="1">
              <a:solidFill>
                <a:srgbClr val="000000"/>
              </a:solidFill>
            </a:endParaRPr>
          </a:p>
          <a:p>
            <a:pPr marL="0" lvl="0" indent="0" algn="l" rtl="0">
              <a:spcBef>
                <a:spcPts val="0"/>
              </a:spcBef>
              <a:spcAft>
                <a:spcPts val="0"/>
              </a:spcAft>
              <a:buClr>
                <a:srgbClr val="000000"/>
              </a:buClr>
              <a:buSzPts val="1100"/>
              <a:buFont typeface="Arial"/>
              <a:buNone/>
            </a:pPr>
            <a:r>
              <a:rPr lang="en-US" sz="3600" b="1">
                <a:solidFill>
                  <a:srgbClr val="000000"/>
                </a:solidFill>
              </a:rPr>
              <a:t>파이썬 책을 분석한 결과</a:t>
            </a:r>
            <a:endParaRPr sz="3600" b="1">
              <a:solidFill>
                <a:srgbClr val="000000"/>
              </a:solidFill>
            </a:endParaRPr>
          </a:p>
          <a:p>
            <a:pPr marL="0" lvl="0" indent="0" algn="l" rtl="0">
              <a:spcBef>
                <a:spcPts val="0"/>
              </a:spcBef>
              <a:spcAft>
                <a:spcPts val="0"/>
              </a:spcAft>
              <a:buNone/>
            </a:pPr>
            <a:r>
              <a:rPr lang="en-US" sz="4800" b="1">
                <a:solidFill>
                  <a:srgbClr val="1C4587"/>
                </a:solidFill>
              </a:rPr>
              <a:t>for, if, import, return</a:t>
            </a:r>
            <a:r>
              <a:rPr lang="en-US" sz="4800" b="1">
                <a:solidFill>
                  <a:srgbClr val="000000"/>
                </a:solidFill>
              </a:rPr>
              <a:t> </a:t>
            </a:r>
            <a:endParaRPr sz="4800" b="1">
              <a:solidFill>
                <a:srgbClr val="000000"/>
              </a:solidFill>
            </a:endParaRPr>
          </a:p>
          <a:p>
            <a:pPr marL="0" lvl="0" indent="0" algn="l" rtl="0">
              <a:spcBef>
                <a:spcPts val="0"/>
              </a:spcBef>
              <a:spcAft>
                <a:spcPts val="0"/>
              </a:spcAft>
              <a:buClr>
                <a:srgbClr val="000000"/>
              </a:buClr>
              <a:buSzPts val="1100"/>
              <a:buFont typeface="Arial"/>
              <a:buNone/>
            </a:pPr>
            <a:r>
              <a:rPr lang="en-US" sz="4800" b="1">
                <a:solidFill>
                  <a:srgbClr val="000000"/>
                </a:solidFill>
              </a:rPr>
              <a:t>토큰이 많이 등장했다.</a:t>
            </a:r>
            <a:endParaRPr sz="4800" b="1">
              <a:solidFill>
                <a:srgbClr val="000000"/>
              </a:solidFill>
            </a:endParaRPr>
          </a:p>
          <a:p>
            <a:pPr marL="0" lvl="0" indent="0" algn="l" rtl="0">
              <a:spcBef>
                <a:spcPts val="0"/>
              </a:spcBef>
              <a:spcAft>
                <a:spcPts val="0"/>
              </a:spcAft>
              <a:buNone/>
            </a:pPr>
            <a:r>
              <a:rPr lang="en-US" sz="4800" b="1">
                <a:solidFill>
                  <a:srgbClr val="000000"/>
                </a:solidFill>
              </a:rPr>
              <a:t>이들의 </a:t>
            </a:r>
            <a:r>
              <a:rPr lang="en-US" sz="4800" b="1">
                <a:solidFill>
                  <a:srgbClr val="A61C00"/>
                </a:solidFill>
              </a:rPr>
              <a:t>실제 중요도</a:t>
            </a:r>
            <a:r>
              <a:rPr lang="en-US" sz="4800" b="1">
                <a:solidFill>
                  <a:srgbClr val="000000"/>
                </a:solidFill>
              </a:rPr>
              <a:t>는?</a:t>
            </a:r>
            <a:endParaRPr sz="48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pic>
        <p:nvPicPr>
          <p:cNvPr id="126" name="Google Shape;126;p25"/>
          <p:cNvPicPr preferRelativeResize="0"/>
          <p:nvPr/>
        </p:nvPicPr>
        <p:blipFill>
          <a:blip r:embed="rId1"/>
          <a:stretch>
            <a:fillRect/>
          </a:stretch>
        </p:blipFill>
        <p:spPr>
          <a:xfrm>
            <a:off x="0" y="0"/>
            <a:ext cx="9143990" cy="5143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941" name="Shape 941"/>
        <p:cNvGrpSpPr/>
        <p:nvPr/>
      </p:nvGrpSpPr>
      <p:grpSpPr>
        <a:xfrm>
          <a:off x="0" y="0"/>
          <a:ext cx="0" cy="0"/>
          <a:chOff x="0" y="0"/>
          <a:chExt cx="0" cy="0"/>
        </a:xfrm>
      </p:grpSpPr>
      <p:sp>
        <p:nvSpPr>
          <p:cNvPr id="942" name="Google Shape;942;p141"/>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t>Tf-Idf 해결방법</a:t>
            </a:r>
            <a:endParaRPr sz="1800" b="1">
              <a:solidFill>
                <a:srgbClr val="000000"/>
              </a:solidFill>
            </a:endParaRPr>
          </a:p>
        </p:txBody>
      </p:sp>
      <p:sp>
        <p:nvSpPr>
          <p:cNvPr id="943" name="Google Shape;943;p141"/>
          <p:cNvSpPr txBox="1"/>
          <p:nvPr/>
        </p:nvSpPr>
        <p:spPr>
          <a:xfrm>
            <a:off x="311700" y="13810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600" b="1">
                <a:solidFill>
                  <a:srgbClr val="000000"/>
                </a:solidFill>
              </a:rPr>
              <a:t>case1) 그 Token 은 </a:t>
            </a:r>
            <a:r>
              <a:rPr lang="en-US" sz="3600" b="1">
                <a:solidFill>
                  <a:srgbClr val="85200C"/>
                </a:solidFill>
              </a:rPr>
              <a:t>원래 많이 등장해서 변별력이 없어</a:t>
            </a:r>
            <a:r>
              <a:rPr lang="en-US" sz="3600" b="1">
                <a:solidFill>
                  <a:srgbClr val="000000"/>
                </a:solidFill>
              </a:rPr>
              <a:t>..</a:t>
            </a:r>
            <a:endParaRPr sz="3600" b="1">
              <a:solidFill>
                <a:srgbClr val="000000"/>
              </a:solidFill>
            </a:endParaRPr>
          </a:p>
          <a:p>
            <a:pPr marL="0" lvl="0" indent="0" algn="l" rtl="0">
              <a:lnSpc>
                <a:spcPct val="115000"/>
              </a:lnSpc>
              <a:spcBef>
                <a:spcPts val="0"/>
              </a:spcBef>
              <a:spcAft>
                <a:spcPts val="0"/>
              </a:spcAft>
              <a:buNone/>
            </a:pPr>
            <a:endParaRPr sz="3600" b="1">
              <a:solidFill>
                <a:srgbClr val="000000"/>
              </a:solidFill>
            </a:endParaRPr>
          </a:p>
          <a:p>
            <a:pPr marL="0" lvl="0" indent="0" algn="l" rtl="0">
              <a:lnSpc>
                <a:spcPct val="115000"/>
              </a:lnSpc>
              <a:spcBef>
                <a:spcPts val="0"/>
              </a:spcBef>
              <a:spcAft>
                <a:spcPts val="0"/>
              </a:spcAft>
              <a:buNone/>
            </a:pPr>
            <a:r>
              <a:rPr lang="en-US" sz="3600" b="1">
                <a:solidFill>
                  <a:srgbClr val="000000"/>
                </a:solidFill>
              </a:rPr>
              <a:t>case 2) 그 Token 은 </a:t>
            </a:r>
            <a:r>
              <a:rPr lang="en-US" sz="3600" b="1">
                <a:solidFill>
                  <a:srgbClr val="85200C"/>
                </a:solidFill>
              </a:rPr>
              <a:t>거의 등장하지 않는 단어인데, 여기선 많아 특이하네</a:t>
            </a:r>
            <a:r>
              <a:rPr lang="en-US" sz="3600" b="1"/>
              <a:t>?</a:t>
            </a:r>
            <a:endParaRPr sz="3600" b="1"/>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947" name="Shape 947"/>
        <p:cNvGrpSpPr/>
        <p:nvPr/>
      </p:nvGrpSpPr>
      <p:grpSpPr>
        <a:xfrm>
          <a:off x="0" y="0"/>
          <a:ext cx="0" cy="0"/>
          <a:chOff x="0" y="0"/>
          <a:chExt cx="0" cy="0"/>
        </a:xfrm>
      </p:grpSpPr>
      <p:sp>
        <p:nvSpPr>
          <p:cNvPr id="948" name="Google Shape;948;p142"/>
          <p:cNvSpPr txBox="1"/>
          <p:nvPr/>
        </p:nvSpPr>
        <p:spPr>
          <a:xfrm>
            <a:off x="311700" y="8476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400"/>
          </a:p>
          <a:p>
            <a:pPr marL="457200" lvl="0" indent="0" algn="l" rtl="0">
              <a:lnSpc>
                <a:spcPct val="150000"/>
              </a:lnSpc>
              <a:spcBef>
                <a:spcPts val="0"/>
              </a:spcBef>
              <a:spcAft>
                <a:spcPts val="0"/>
              </a:spcAft>
              <a:buNone/>
            </a:pPr>
            <a:endParaRPr sz="2400" b="1"/>
          </a:p>
          <a:p>
            <a:pPr marL="457200" lvl="0" indent="0" algn="l" rtl="0">
              <a:lnSpc>
                <a:spcPct val="150000"/>
              </a:lnSpc>
              <a:spcBef>
                <a:spcPts val="0"/>
              </a:spcBef>
              <a:spcAft>
                <a:spcPts val="0"/>
              </a:spcAft>
              <a:buNone/>
            </a:pPr>
            <a:endParaRPr sz="2400" b="1"/>
          </a:p>
          <a:p>
            <a:pPr marL="457200" lvl="0" indent="0" algn="l" rtl="0">
              <a:lnSpc>
                <a:spcPct val="150000"/>
              </a:lnSpc>
              <a:spcBef>
                <a:spcPts val="0"/>
              </a:spcBef>
              <a:spcAft>
                <a:spcPts val="0"/>
              </a:spcAft>
              <a:buNone/>
            </a:pPr>
            <a:endParaRPr sz="2400" b="1"/>
          </a:p>
          <a:p>
            <a:pPr marL="457200" lvl="0" indent="0" algn="l" rtl="0">
              <a:lnSpc>
                <a:spcPct val="150000"/>
              </a:lnSpc>
              <a:spcBef>
                <a:spcPts val="0"/>
              </a:spcBef>
              <a:spcAft>
                <a:spcPts val="0"/>
              </a:spcAft>
              <a:buNone/>
            </a:pPr>
            <a:endParaRPr sz="2400" b="1"/>
          </a:p>
          <a:p>
            <a:pPr marL="457200" lvl="0" indent="-381000" algn="l" rtl="0">
              <a:lnSpc>
                <a:spcPct val="115000"/>
              </a:lnSpc>
              <a:spcBef>
                <a:spcPts val="0"/>
              </a:spcBef>
              <a:spcAft>
                <a:spcPts val="0"/>
              </a:spcAft>
              <a:buClr>
                <a:srgbClr val="000000"/>
              </a:buClr>
              <a:buSzPts val="2400"/>
              <a:buAutoNum type="arabicPeriod"/>
            </a:pPr>
            <a:r>
              <a:rPr lang="en-US" sz="2400" b="1">
                <a:solidFill>
                  <a:srgbClr val="A61C00"/>
                </a:solidFill>
              </a:rPr>
              <a:t>Token 의 중요도</a:t>
            </a:r>
            <a:r>
              <a:rPr lang="en-US" sz="2400" b="1"/>
              <a:t>를 실수로 계산 (</a:t>
            </a:r>
            <a:r>
              <a:rPr lang="en-US" sz="2400" b="1">
                <a:solidFill>
                  <a:srgbClr val="A61C00"/>
                </a:solidFill>
              </a:rPr>
              <a:t>값이 클수록 중요</a:t>
            </a:r>
            <a:r>
              <a:rPr lang="en-US" sz="2400" b="1"/>
              <a:t>)</a:t>
            </a:r>
            <a:endParaRPr sz="2400" b="1"/>
          </a:p>
          <a:p>
            <a:pPr marL="457200" lvl="0" indent="-381000" algn="l" rtl="0">
              <a:lnSpc>
                <a:spcPct val="115000"/>
              </a:lnSpc>
              <a:spcBef>
                <a:spcPts val="0"/>
              </a:spcBef>
              <a:spcAft>
                <a:spcPts val="0"/>
              </a:spcAft>
              <a:buClr>
                <a:srgbClr val="000000"/>
              </a:buClr>
              <a:buSzPts val="2400"/>
              <a:buAutoNum type="arabicPeriod"/>
            </a:pPr>
            <a:r>
              <a:rPr lang="en-US" sz="2400" b="1"/>
              <a:t>TF</a:t>
            </a:r>
            <a:r>
              <a:rPr lang="en-US" sz="2400"/>
              <a:t>는 </a:t>
            </a:r>
            <a:r>
              <a:rPr lang="en-US" sz="2400" b="1">
                <a:solidFill>
                  <a:srgbClr val="A61C00"/>
                </a:solidFill>
              </a:rPr>
              <a:t>해당 문서</a:t>
            </a:r>
            <a:r>
              <a:rPr lang="en-US" sz="2400"/>
              <a:t>만 있으면 바로 연산이 가능하지만</a:t>
            </a:r>
            <a:endParaRPr sz="2400"/>
          </a:p>
          <a:p>
            <a:pPr marL="457200" lvl="0" indent="-381000" algn="l" rtl="0">
              <a:lnSpc>
                <a:spcPct val="115000"/>
              </a:lnSpc>
              <a:spcBef>
                <a:spcPts val="0"/>
              </a:spcBef>
              <a:spcAft>
                <a:spcPts val="0"/>
              </a:spcAft>
              <a:buClr>
                <a:srgbClr val="000000"/>
              </a:buClr>
              <a:buSzPts val="2400"/>
              <a:buAutoNum type="arabicPeriod"/>
            </a:pPr>
            <a:r>
              <a:rPr lang="en-US" sz="2400" b="1"/>
              <a:t>IDF</a:t>
            </a:r>
            <a:r>
              <a:rPr lang="en-US" sz="2400"/>
              <a:t>는 </a:t>
            </a:r>
            <a:r>
              <a:rPr lang="en-US" sz="2400" b="1">
                <a:solidFill>
                  <a:srgbClr val="A61C00"/>
                </a:solidFill>
              </a:rPr>
              <a:t>모집단</a:t>
            </a:r>
            <a:r>
              <a:rPr lang="en-US" sz="2400"/>
              <a:t>의 </a:t>
            </a:r>
            <a:r>
              <a:rPr lang="en-US" sz="2400" b="1"/>
              <a:t>Token</a:t>
            </a:r>
            <a:r>
              <a:rPr lang="en-US" sz="2400"/>
              <a:t> 별 통계 데이터가 필요  </a:t>
            </a:r>
            <a:endParaRPr sz="2400"/>
          </a:p>
        </p:txBody>
      </p:sp>
      <p:sp>
        <p:nvSpPr>
          <p:cNvPr id="949" name="Google Shape;949;p142"/>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US" sz="2700" b="1"/>
              <a:t>Tf-Idf 공식</a:t>
            </a:r>
            <a:r>
              <a:rPr lang="en-US" sz="2700" b="1">
                <a:solidFill>
                  <a:srgbClr val="000000"/>
                </a:solidFill>
              </a:rPr>
              <a:t>  </a:t>
            </a:r>
            <a:r>
              <a:rPr lang="en-US" sz="1800" b="1">
                <a:solidFill>
                  <a:srgbClr val="000000"/>
                </a:solidFill>
              </a:rPr>
              <a:t>(Term Frequency</a:t>
            </a:r>
            <a:r>
              <a:rPr lang="en-US" sz="1800" b="1"/>
              <a:t> </a:t>
            </a:r>
            <a:r>
              <a:rPr lang="en-US" sz="1800" b="1">
                <a:solidFill>
                  <a:srgbClr val="000000"/>
                </a:solidFill>
              </a:rPr>
              <a:t>Inverse Document Frequency)</a:t>
            </a:r>
            <a:endParaRPr sz="1800" b="1"/>
          </a:p>
        </p:txBody>
      </p:sp>
      <p:pic>
        <p:nvPicPr>
          <p:cNvPr id="950" name="Google Shape;950;p142"/>
          <p:cNvPicPr preferRelativeResize="0"/>
          <p:nvPr/>
        </p:nvPicPr>
        <p:blipFill rotWithShape="1">
          <a:blip r:embed="rId1"/>
          <a:srcRect b="4770"/>
          <a:stretch>
            <a:fillRect/>
          </a:stretch>
        </p:blipFill>
        <p:spPr>
          <a:xfrm>
            <a:off x="1311425" y="1256276"/>
            <a:ext cx="6521151" cy="2070075"/>
          </a:xfrm>
          <a:prstGeom prst="rect">
            <a:avLst/>
          </a:prstGeom>
          <a:noFill/>
          <a:ln>
            <a:noFill/>
          </a:ln>
        </p:spPr>
      </p:pic>
      <p:sp>
        <p:nvSpPr>
          <p:cNvPr id="951" name="Google Shape;951;p142"/>
          <p:cNvSpPr txBox="1"/>
          <p:nvPr/>
        </p:nvSpPr>
        <p:spPr>
          <a:xfrm>
            <a:off x="5012925" y="216425"/>
            <a:ext cx="3972900" cy="31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u="sng">
                <a:solidFill>
                  <a:srgbClr val="0097A7"/>
                </a:solidFill>
                <a:hlinkClick r:id="rId2"/>
              </a:rPr>
              <a:t>출처 : https://www.bloter.net/archives/264262</a:t>
            </a:r>
            <a:endParaRPr b="1"/>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963" name="Shape 963"/>
        <p:cNvGrpSpPr/>
        <p:nvPr/>
      </p:nvGrpSpPr>
      <p:grpSpPr>
        <a:xfrm>
          <a:off x="0" y="0"/>
          <a:ext cx="0" cy="0"/>
          <a:chOff x="0" y="0"/>
          <a:chExt cx="0" cy="0"/>
        </a:xfrm>
      </p:grpSpPr>
      <p:pic>
        <p:nvPicPr>
          <p:cNvPr id="964" name="Google Shape;964;p144"/>
          <p:cNvPicPr preferRelativeResize="0"/>
          <p:nvPr/>
        </p:nvPicPr>
        <p:blipFill>
          <a:blip r:embed="rId1"/>
          <a:stretch>
            <a:fillRect/>
          </a:stretch>
        </p:blipFill>
        <p:spPr>
          <a:xfrm>
            <a:off x="239700" y="466850"/>
            <a:ext cx="4209800" cy="4209800"/>
          </a:xfrm>
          <a:prstGeom prst="rect">
            <a:avLst/>
          </a:prstGeom>
          <a:noFill/>
          <a:ln>
            <a:noFill/>
          </a:ln>
        </p:spPr>
      </p:pic>
      <p:pic>
        <p:nvPicPr>
          <p:cNvPr id="965" name="Google Shape;965;p144"/>
          <p:cNvPicPr preferRelativeResize="0"/>
          <p:nvPr/>
        </p:nvPicPr>
        <p:blipFill>
          <a:blip r:embed="rId2"/>
          <a:stretch>
            <a:fillRect/>
          </a:stretch>
        </p:blipFill>
        <p:spPr>
          <a:xfrm>
            <a:off x="4689175" y="466850"/>
            <a:ext cx="4209800" cy="42098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969" name="Shape 969"/>
        <p:cNvGrpSpPr/>
        <p:nvPr/>
      </p:nvGrpSpPr>
      <p:grpSpPr>
        <a:xfrm>
          <a:off x="0" y="0"/>
          <a:ext cx="0" cy="0"/>
          <a:chOff x="0" y="0"/>
          <a:chExt cx="0" cy="0"/>
        </a:xfrm>
      </p:grpSpPr>
      <p:pic>
        <p:nvPicPr>
          <p:cNvPr id="970" name="Google Shape;970;p145"/>
          <p:cNvPicPr preferRelativeResize="0"/>
          <p:nvPr/>
        </p:nvPicPr>
        <p:blipFill>
          <a:blip r:embed="rId1"/>
          <a:stretch>
            <a:fillRect/>
          </a:stretch>
        </p:blipFill>
        <p:spPr>
          <a:xfrm>
            <a:off x="1771700" y="243400"/>
            <a:ext cx="5600600" cy="1839075"/>
          </a:xfrm>
          <a:prstGeom prst="rect">
            <a:avLst/>
          </a:prstGeom>
          <a:noFill/>
          <a:ln>
            <a:noFill/>
          </a:ln>
        </p:spPr>
      </p:pic>
      <p:pic>
        <p:nvPicPr>
          <p:cNvPr id="971" name="Google Shape;971;p145"/>
          <p:cNvPicPr preferRelativeResize="0"/>
          <p:nvPr/>
        </p:nvPicPr>
        <p:blipFill>
          <a:blip r:embed="rId2"/>
          <a:stretch>
            <a:fillRect/>
          </a:stretch>
        </p:blipFill>
        <p:spPr>
          <a:xfrm>
            <a:off x="425538" y="2195775"/>
            <a:ext cx="8292925" cy="29477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975" name="Shape 975"/>
        <p:cNvGrpSpPr/>
        <p:nvPr/>
      </p:nvGrpSpPr>
      <p:grpSpPr>
        <a:xfrm>
          <a:off x="0" y="0"/>
          <a:ext cx="0" cy="0"/>
          <a:chOff x="0" y="0"/>
          <a:chExt cx="0" cy="0"/>
        </a:xfrm>
      </p:grpSpPr>
      <p:sp>
        <p:nvSpPr>
          <p:cNvPr id="976" name="Google Shape;976;p146"/>
          <p:cNvSpPr txBox="1"/>
          <p:nvPr>
            <p:ph type="title"/>
          </p:nvPr>
        </p:nvSpPr>
        <p:spPr>
          <a:xfrm>
            <a:off x="311700" y="441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a:t>Co Lab | Google Drive</a:t>
            </a:r>
            <a:endParaRPr sz="2800" b="1"/>
          </a:p>
          <a:p>
            <a:pPr marL="0" lvl="0" indent="0" algn="l" rtl="0">
              <a:spcBef>
                <a:spcPts val="0"/>
              </a:spcBef>
              <a:spcAft>
                <a:spcPts val="0"/>
              </a:spcAft>
              <a:buClr>
                <a:schemeClr val="dk1"/>
              </a:buClr>
              <a:buSzPts val="1100"/>
              <a:buFont typeface="Arial"/>
              <a:buNone/>
            </a:pPr>
            <a:r>
              <a:rPr lang="en-US" sz="1800" b="1" u="sng">
                <a:solidFill>
                  <a:schemeClr val="hlink"/>
                </a:solidFill>
                <a:hlinkClick r:id="rId1"/>
              </a:rPr>
              <a:t>&gt;&gt;&gt; https://colab.research.google.com/ </a:t>
            </a:r>
            <a:endParaRPr sz="1800" b="1">
              <a:solidFill>
                <a:srgbClr val="000000"/>
              </a:solidFill>
            </a:endParaRPr>
          </a:p>
        </p:txBody>
      </p:sp>
      <p:sp>
        <p:nvSpPr>
          <p:cNvPr id="977" name="Google Shape;977;p146"/>
          <p:cNvSpPr txBox="1"/>
          <p:nvPr/>
        </p:nvSpPr>
        <p:spPr>
          <a:xfrm>
            <a:off x="489900" y="1741675"/>
            <a:ext cx="8342400" cy="55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600" b="1">
                <a:solidFill>
                  <a:schemeClr val="dk1"/>
                </a:solidFill>
              </a:rPr>
              <a:t>영화 줄거리 활용  </a:t>
            </a:r>
            <a:r>
              <a:rPr lang="en-US" sz="7200" b="1"/>
              <a:t>영화 추천</a:t>
            </a:r>
            <a:r>
              <a:rPr lang="en-US" sz="3600" b="1"/>
              <a:t>  </a:t>
            </a:r>
            <a:endParaRPr sz="3600" b="1">
              <a:solidFill>
                <a:srgbClr val="666666"/>
              </a:solidFill>
            </a:endParaRPr>
          </a:p>
        </p:txBody>
      </p:sp>
      <p:pic>
        <p:nvPicPr>
          <p:cNvPr id="978" name="Google Shape;978;p146"/>
          <p:cNvPicPr preferRelativeResize="0"/>
          <p:nvPr/>
        </p:nvPicPr>
        <p:blipFill rotWithShape="1">
          <a:blip r:embed="rId2"/>
          <a:srcRect b="63344"/>
          <a:stretch>
            <a:fillRect/>
          </a:stretch>
        </p:blipFill>
        <p:spPr>
          <a:xfrm>
            <a:off x="564900" y="3510875"/>
            <a:ext cx="8166600" cy="1402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7"/>
                                        </p:tgtEl>
                                        <p:attrNameLst>
                                          <p:attrName>style.visibility</p:attrName>
                                        </p:attrNameLst>
                                      </p:cBhvr>
                                      <p:to>
                                        <p:strVal val="visible"/>
                                      </p:to>
                                    </p:set>
                                    <p:animEffect transition="in" filter="fade">
                                      <p:cBhvr>
                                        <p:cTn id="7" dur="1000"/>
                                        <p:tgtEl>
                                          <p:spTgt spid="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982" name="Shape 982"/>
        <p:cNvGrpSpPr/>
        <p:nvPr/>
      </p:nvGrpSpPr>
      <p:grpSpPr>
        <a:xfrm>
          <a:off x="0" y="0"/>
          <a:ext cx="0" cy="0"/>
          <a:chOff x="0" y="0"/>
          <a:chExt cx="0" cy="0"/>
        </a:xfrm>
      </p:grpSpPr>
      <p:sp>
        <p:nvSpPr>
          <p:cNvPr id="983" name="Google Shape;983;p147"/>
          <p:cNvSpPr txBox="1"/>
          <p:nvPr/>
        </p:nvSpPr>
        <p:spPr>
          <a:xfrm>
            <a:off x="311700" y="2150850"/>
            <a:ext cx="8520600" cy="841800"/>
          </a:xfrm>
          <a:prstGeom prst="rect">
            <a:avLst/>
          </a:prstGeom>
          <a:noFill/>
          <a:ln>
            <a:noFill/>
          </a:ln>
          <a:effectLst>
            <a:outerShdw blurRad="57150" dist="57150" dir="31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t>응용 / 방법론</a:t>
            </a:r>
            <a:endParaRPr sz="9600" b="1"/>
          </a:p>
          <a:p>
            <a:pPr marL="0" lvl="0" indent="0" algn="ctr" rtl="0">
              <a:spcBef>
                <a:spcPts val="0"/>
              </a:spcBef>
              <a:spcAft>
                <a:spcPts val="0"/>
              </a:spcAft>
              <a:buNone/>
            </a:pPr>
            <a:r>
              <a:rPr lang="en-US" sz="6000" b="1"/>
              <a:t>-Application-</a:t>
            </a:r>
            <a:endParaRPr sz="6000" b="1"/>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987" name="Shape 987"/>
        <p:cNvGrpSpPr/>
        <p:nvPr/>
      </p:nvGrpSpPr>
      <p:grpSpPr>
        <a:xfrm>
          <a:off x="0" y="0"/>
          <a:ext cx="0" cy="0"/>
          <a:chOff x="0" y="0"/>
          <a:chExt cx="0" cy="0"/>
        </a:xfrm>
      </p:grpSpPr>
      <p:pic>
        <p:nvPicPr>
          <p:cNvPr id="988" name="Google Shape;988;p148"/>
          <p:cNvPicPr preferRelativeResize="0"/>
          <p:nvPr/>
        </p:nvPicPr>
        <p:blipFill rotWithShape="1">
          <a:blip r:embed="rId1"/>
          <a:srcRect t="4379"/>
          <a:stretch>
            <a:fillRect/>
          </a:stretch>
        </p:blipFill>
        <p:spPr>
          <a:xfrm>
            <a:off x="1401550" y="255750"/>
            <a:ext cx="6340901" cy="46699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992" name="Shape 992"/>
        <p:cNvGrpSpPr/>
        <p:nvPr/>
      </p:nvGrpSpPr>
      <p:grpSpPr>
        <a:xfrm>
          <a:off x="0" y="0"/>
          <a:ext cx="0" cy="0"/>
          <a:chOff x="0" y="0"/>
          <a:chExt cx="0" cy="0"/>
        </a:xfrm>
      </p:grpSpPr>
      <p:pic>
        <p:nvPicPr>
          <p:cNvPr id="993" name="Google Shape;993;p149"/>
          <p:cNvPicPr preferRelativeResize="0"/>
          <p:nvPr/>
        </p:nvPicPr>
        <p:blipFill>
          <a:blip r:embed="rId1"/>
          <a:stretch>
            <a:fillRect/>
          </a:stretch>
        </p:blipFill>
        <p:spPr>
          <a:xfrm>
            <a:off x="152400" y="152400"/>
            <a:ext cx="8757448" cy="4838699"/>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997" name="Shape 997"/>
        <p:cNvGrpSpPr/>
        <p:nvPr/>
      </p:nvGrpSpPr>
      <p:grpSpPr>
        <a:xfrm>
          <a:off x="0" y="0"/>
          <a:ext cx="0" cy="0"/>
          <a:chOff x="0" y="0"/>
          <a:chExt cx="0" cy="0"/>
        </a:xfrm>
      </p:grpSpPr>
      <p:pic>
        <p:nvPicPr>
          <p:cNvPr id="998" name="Google Shape;998;p150"/>
          <p:cNvPicPr preferRelativeResize="0"/>
          <p:nvPr/>
        </p:nvPicPr>
        <p:blipFill rotWithShape="1">
          <a:blip r:embed="rId1"/>
          <a:srcRect l="17980" t="27530" r="6341" b="28873"/>
          <a:stretch>
            <a:fillRect/>
          </a:stretch>
        </p:blipFill>
        <p:spPr>
          <a:xfrm>
            <a:off x="228850" y="1082712"/>
            <a:ext cx="8686300" cy="2825676"/>
          </a:xfrm>
          <a:prstGeom prst="rect">
            <a:avLst/>
          </a:prstGeom>
          <a:noFill/>
          <a:ln>
            <a:noFill/>
          </a:ln>
        </p:spPr>
      </p:pic>
      <p:sp>
        <p:nvSpPr>
          <p:cNvPr id="999" name="Google Shape;999;p150"/>
          <p:cNvSpPr txBox="1"/>
          <p:nvPr/>
        </p:nvSpPr>
        <p:spPr>
          <a:xfrm>
            <a:off x="2911775" y="4048300"/>
            <a:ext cx="5793000" cy="47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b="1" u="sng">
                <a:solidFill>
                  <a:schemeClr val="hlink"/>
                </a:solidFill>
                <a:hlinkClick r:id="rId2"/>
              </a:rPr>
              <a:t>Colab 통계를 활용한 자연어 분석방법</a:t>
            </a:r>
            <a:r>
              <a:rPr lang="en-US" sz="2400" b="1"/>
              <a:t> </a:t>
            </a:r>
            <a:endParaRPr sz="2400" b="1"/>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003" name="Shape 1003"/>
        <p:cNvGrpSpPr/>
        <p:nvPr/>
      </p:nvGrpSpPr>
      <p:grpSpPr>
        <a:xfrm>
          <a:off x="0" y="0"/>
          <a:ext cx="0" cy="0"/>
          <a:chOff x="0" y="0"/>
          <a:chExt cx="0" cy="0"/>
        </a:xfrm>
      </p:grpSpPr>
      <p:pic>
        <p:nvPicPr>
          <p:cNvPr id="1004" name="Google Shape;1004;p151"/>
          <p:cNvPicPr preferRelativeResize="0"/>
          <p:nvPr/>
        </p:nvPicPr>
        <p:blipFill>
          <a:blip r:embed="rId1"/>
          <a:stretch>
            <a:fillRect/>
          </a:stretch>
        </p:blipFill>
        <p:spPr>
          <a:xfrm>
            <a:off x="304800" y="152400"/>
            <a:ext cx="5303959" cy="4838700"/>
          </a:xfrm>
          <a:prstGeom prst="rect">
            <a:avLst/>
          </a:prstGeom>
          <a:noFill/>
          <a:ln>
            <a:noFill/>
          </a:ln>
        </p:spPr>
      </p:pic>
      <p:sp>
        <p:nvSpPr>
          <p:cNvPr id="1005" name="Google Shape;1005;p151"/>
          <p:cNvSpPr txBox="1"/>
          <p:nvPr/>
        </p:nvSpPr>
        <p:spPr>
          <a:xfrm>
            <a:off x="5768525" y="3737175"/>
            <a:ext cx="3125100" cy="8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u="sng">
                <a:solidFill>
                  <a:schemeClr val="hlink"/>
                </a:solidFill>
                <a:hlinkClick r:id="rId2"/>
              </a:rPr>
              <a:t>https://wordnet.princeton.edu</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6"/>
          <p:cNvSpPr txBox="1"/>
          <p:nvPr>
            <p:ph type="ctrTitle"/>
          </p:nvPr>
        </p:nvSpPr>
        <p:spPr>
          <a:xfrm>
            <a:off x="542290" y="805180"/>
            <a:ext cx="8059420" cy="35331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b="1"/>
              <a:t>삼성_</a:t>
            </a:r>
            <a:r>
              <a:rPr lang="en-US"/>
              <a:t> 동_ </a:t>
            </a:r>
            <a:r>
              <a:rPr lang="en-US" sz="6000" b="1"/>
              <a:t>삼성_</a:t>
            </a:r>
            <a:r>
              <a:rPr lang="en-US"/>
              <a:t> 역_ 의_ </a:t>
            </a:r>
            <a:endParaRPr lang="en-US"/>
          </a:p>
          <a:p>
            <a:pPr marL="0" lvl="0" indent="0" algn="l" rtl="0">
              <a:spcBef>
                <a:spcPts val="0"/>
              </a:spcBef>
              <a:spcAft>
                <a:spcPts val="0"/>
              </a:spcAft>
              <a:buNone/>
            </a:pPr>
            <a:r>
              <a:rPr lang="en-US" sz="6000" b="1"/>
              <a:t>삼성_</a:t>
            </a:r>
            <a:r>
              <a:rPr lang="en-US"/>
              <a:t> 전자_ 서비스_ 를_ </a:t>
            </a:r>
            <a:endParaRPr lang="en-US"/>
          </a:p>
          <a:p>
            <a:pPr marL="0" lvl="0" indent="0" algn="l" rtl="0">
              <a:spcBef>
                <a:spcPts val="0"/>
              </a:spcBef>
              <a:spcAft>
                <a:spcPts val="0"/>
              </a:spcAft>
              <a:buNone/>
            </a:pPr>
            <a:r>
              <a:rPr lang="en-US"/>
              <a:t>방문_ 계획이_ 있습니다.</a:t>
            </a:r>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009" name="Shape 1009"/>
        <p:cNvGrpSpPr/>
        <p:nvPr/>
      </p:nvGrpSpPr>
      <p:grpSpPr>
        <a:xfrm>
          <a:off x="0" y="0"/>
          <a:ext cx="0" cy="0"/>
          <a:chOff x="0" y="0"/>
          <a:chExt cx="0" cy="0"/>
        </a:xfrm>
      </p:grpSpPr>
      <p:pic>
        <p:nvPicPr>
          <p:cNvPr id="1010" name="Google Shape;1010;p152"/>
          <p:cNvPicPr preferRelativeResize="0"/>
          <p:nvPr/>
        </p:nvPicPr>
        <p:blipFill>
          <a:blip r:embed="rId1"/>
          <a:stretch>
            <a:fillRect/>
          </a:stretch>
        </p:blipFill>
        <p:spPr>
          <a:xfrm>
            <a:off x="2440125" y="179650"/>
            <a:ext cx="4263750" cy="47842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014" name="Shape 1014"/>
        <p:cNvGrpSpPr/>
        <p:nvPr/>
      </p:nvGrpSpPr>
      <p:grpSpPr>
        <a:xfrm>
          <a:off x="0" y="0"/>
          <a:ext cx="0" cy="0"/>
          <a:chOff x="0" y="0"/>
          <a:chExt cx="0" cy="0"/>
        </a:xfrm>
      </p:grpSpPr>
      <p:pic>
        <p:nvPicPr>
          <p:cNvPr id="1015" name="Google Shape;1015;p153"/>
          <p:cNvPicPr preferRelativeResize="0"/>
          <p:nvPr/>
        </p:nvPicPr>
        <p:blipFill rotWithShape="1">
          <a:blip r:embed="rId1"/>
          <a:srcRect l="9630" t="32418" r="2495" b="4326"/>
          <a:stretch>
            <a:fillRect/>
          </a:stretch>
        </p:blipFill>
        <p:spPr>
          <a:xfrm>
            <a:off x="205849" y="625000"/>
            <a:ext cx="8732302" cy="3549625"/>
          </a:xfrm>
          <a:prstGeom prst="rect">
            <a:avLst/>
          </a:prstGeom>
          <a:noFill/>
          <a:ln>
            <a:noFill/>
          </a:ln>
        </p:spPr>
      </p:pic>
      <p:sp>
        <p:nvSpPr>
          <p:cNvPr id="1016" name="Google Shape;1016;p153"/>
          <p:cNvSpPr txBox="1"/>
          <p:nvPr/>
        </p:nvSpPr>
        <p:spPr>
          <a:xfrm>
            <a:off x="133500" y="4279050"/>
            <a:ext cx="88770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rPr>
              <a:t>출처 : </a:t>
            </a:r>
            <a:r>
              <a:rPr lang="en-US" u="sng">
                <a:solidFill>
                  <a:schemeClr val="hlink"/>
                </a:solidFill>
                <a:hlinkClick r:id="rId2"/>
              </a:rPr>
              <a:t>https://github.com/gilbutITbook/006975/blob/master/6.1-one-hot-encoding-of-words-or-characters.ipynb</a:t>
            </a:r>
            <a:endParaRPr lang="en-US" u="sng">
              <a:solidFill>
                <a:schemeClr val="hlink"/>
              </a:solidFill>
              <a:hlinkClick r:id="rId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020" name="Shape 1020"/>
        <p:cNvGrpSpPr/>
        <p:nvPr/>
      </p:nvGrpSpPr>
      <p:grpSpPr>
        <a:xfrm>
          <a:off x="0" y="0"/>
          <a:ext cx="0" cy="0"/>
          <a:chOff x="0" y="0"/>
          <a:chExt cx="0" cy="0"/>
        </a:xfrm>
      </p:grpSpPr>
      <p:pic>
        <p:nvPicPr>
          <p:cNvPr id="1021" name="Google Shape;1021;p154"/>
          <p:cNvPicPr preferRelativeResize="0"/>
          <p:nvPr/>
        </p:nvPicPr>
        <p:blipFill>
          <a:blip r:embed="rId1"/>
          <a:stretch>
            <a:fillRect/>
          </a:stretch>
        </p:blipFill>
        <p:spPr>
          <a:xfrm>
            <a:off x="699300" y="152400"/>
            <a:ext cx="7859497" cy="483870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025" name="Shape 1025"/>
        <p:cNvGrpSpPr/>
        <p:nvPr/>
      </p:nvGrpSpPr>
      <p:grpSpPr>
        <a:xfrm>
          <a:off x="0" y="0"/>
          <a:ext cx="0" cy="0"/>
          <a:chOff x="0" y="0"/>
          <a:chExt cx="0" cy="0"/>
        </a:xfrm>
      </p:grpSpPr>
      <p:pic>
        <p:nvPicPr>
          <p:cNvPr id="1026" name="Google Shape;1026;p155"/>
          <p:cNvPicPr preferRelativeResize="0"/>
          <p:nvPr/>
        </p:nvPicPr>
        <p:blipFill>
          <a:blip r:embed="rId1"/>
          <a:stretch>
            <a:fillRect/>
          </a:stretch>
        </p:blipFill>
        <p:spPr>
          <a:xfrm>
            <a:off x="152400" y="234050"/>
            <a:ext cx="8839199" cy="4251767"/>
          </a:xfrm>
          <a:prstGeom prst="rect">
            <a:avLst/>
          </a:prstGeom>
          <a:noFill/>
          <a:ln>
            <a:noFill/>
          </a:ln>
        </p:spPr>
      </p:pic>
      <p:sp>
        <p:nvSpPr>
          <p:cNvPr id="1027" name="Google Shape;1027;p155"/>
          <p:cNvSpPr txBox="1"/>
          <p:nvPr/>
        </p:nvSpPr>
        <p:spPr>
          <a:xfrm>
            <a:off x="3334800" y="4601800"/>
            <a:ext cx="5656800" cy="3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u="sng">
                <a:solidFill>
                  <a:schemeClr val="hlink"/>
                </a:solidFill>
              </a:rPr>
              <a:t>출처 : </a:t>
            </a:r>
            <a:r>
              <a:rPr lang="en-US" sz="1800" b="1" u="sng">
                <a:solidFill>
                  <a:schemeClr val="hlink"/>
                </a:solidFill>
                <a:hlinkClick r:id="rId2"/>
              </a:rPr>
              <a:t>http://aiopen.etri.re.kr/service_dataset.php</a:t>
            </a:r>
            <a:endParaRPr sz="1800" b="1"/>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031" name="Shape 1031"/>
        <p:cNvGrpSpPr/>
        <p:nvPr/>
      </p:nvGrpSpPr>
      <p:grpSpPr>
        <a:xfrm>
          <a:off x="0" y="0"/>
          <a:ext cx="0" cy="0"/>
          <a:chOff x="0" y="0"/>
          <a:chExt cx="0" cy="0"/>
        </a:xfrm>
      </p:grpSpPr>
      <p:pic>
        <p:nvPicPr>
          <p:cNvPr id="1032" name="Google Shape;1032;p156"/>
          <p:cNvPicPr preferRelativeResize="0"/>
          <p:nvPr/>
        </p:nvPicPr>
        <p:blipFill rotWithShape="1">
          <a:blip r:embed="rId1"/>
          <a:srcRect l="25270" t="14614" r="26859" b="9230"/>
          <a:stretch>
            <a:fillRect/>
          </a:stretch>
        </p:blipFill>
        <p:spPr>
          <a:xfrm>
            <a:off x="1811438" y="91638"/>
            <a:ext cx="5521124" cy="4960226"/>
          </a:xfrm>
          <a:prstGeom prst="rect">
            <a:avLst/>
          </a:prstGeom>
          <a:noFill/>
          <a:ln>
            <a:noFill/>
          </a:ln>
        </p:spPr>
      </p:pic>
      <p:sp>
        <p:nvSpPr>
          <p:cNvPr id="1033" name="Google Shape;1033;p156"/>
          <p:cNvSpPr txBox="1"/>
          <p:nvPr/>
        </p:nvSpPr>
        <p:spPr>
          <a:xfrm>
            <a:off x="10065625" y="2461075"/>
            <a:ext cx="7333800" cy="8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34" name="Google Shape;1034;p156"/>
          <p:cNvSpPr txBox="1"/>
          <p:nvPr/>
        </p:nvSpPr>
        <p:spPr>
          <a:xfrm>
            <a:off x="6453825" y="3194025"/>
            <a:ext cx="2523000" cy="167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u="sng">
                <a:solidFill>
                  <a:schemeClr val="hlink"/>
                </a:solidFill>
                <a:hlinkClick r:id="rId2"/>
              </a:rPr>
              <a:t>https://www.youtube.com/watch?v=ntGwv6Ifoe8</a:t>
            </a:r>
            <a:endParaRPr sz="1800" b="1"/>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038" name="Shape 1038"/>
        <p:cNvGrpSpPr/>
        <p:nvPr/>
      </p:nvGrpSpPr>
      <p:grpSpPr>
        <a:xfrm>
          <a:off x="0" y="0"/>
          <a:ext cx="0" cy="0"/>
          <a:chOff x="0" y="0"/>
          <a:chExt cx="0" cy="0"/>
        </a:xfrm>
      </p:grpSpPr>
      <p:sp>
        <p:nvSpPr>
          <p:cNvPr id="1039" name="Google Shape;1039;p157"/>
          <p:cNvSpPr txBox="1"/>
          <p:nvPr/>
        </p:nvSpPr>
        <p:spPr>
          <a:xfrm>
            <a:off x="311700" y="2150850"/>
            <a:ext cx="8520600" cy="841800"/>
          </a:xfrm>
          <a:prstGeom prst="rect">
            <a:avLst/>
          </a:prstGeom>
          <a:noFill/>
          <a:ln>
            <a:noFill/>
          </a:ln>
          <a:effectLst>
            <a:outerShdw blurRad="57150" dist="114300" dir="25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t>마치며</a:t>
            </a:r>
            <a:endParaRPr sz="9600" b="1"/>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043" name="Shape 1043"/>
        <p:cNvGrpSpPr/>
        <p:nvPr/>
      </p:nvGrpSpPr>
      <p:grpSpPr>
        <a:xfrm>
          <a:off x="0" y="0"/>
          <a:ext cx="0" cy="0"/>
          <a:chOff x="0" y="0"/>
          <a:chExt cx="0" cy="0"/>
        </a:xfrm>
      </p:grpSpPr>
      <p:pic>
        <p:nvPicPr>
          <p:cNvPr id="1044" name="Google Shape;1044;p158"/>
          <p:cNvPicPr preferRelativeResize="0"/>
          <p:nvPr/>
        </p:nvPicPr>
        <p:blipFill>
          <a:blip r:embed="rId1"/>
          <a:stretch>
            <a:fillRect/>
          </a:stretch>
        </p:blipFill>
        <p:spPr>
          <a:xfrm rot="-5400000">
            <a:off x="2005837" y="-585400"/>
            <a:ext cx="5132325" cy="630312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048" name="Shape 1048"/>
        <p:cNvGrpSpPr/>
        <p:nvPr/>
      </p:nvGrpSpPr>
      <p:grpSpPr>
        <a:xfrm>
          <a:off x="0" y="0"/>
          <a:ext cx="0" cy="0"/>
          <a:chOff x="0" y="0"/>
          <a:chExt cx="0" cy="0"/>
        </a:xfrm>
      </p:grpSpPr>
      <p:pic>
        <p:nvPicPr>
          <p:cNvPr id="1049" name="Google Shape;1049;p159"/>
          <p:cNvPicPr preferRelativeResize="0"/>
          <p:nvPr/>
        </p:nvPicPr>
        <p:blipFill rotWithShape="1">
          <a:blip r:embed="rId1"/>
          <a:srcRect t="32484" b="35237"/>
          <a:stretch>
            <a:fillRect/>
          </a:stretch>
        </p:blipFill>
        <p:spPr>
          <a:xfrm>
            <a:off x="134325" y="316575"/>
            <a:ext cx="8875350" cy="1432375"/>
          </a:xfrm>
          <a:prstGeom prst="rect">
            <a:avLst/>
          </a:prstGeom>
          <a:noFill/>
          <a:ln>
            <a:noFill/>
          </a:ln>
        </p:spPr>
      </p:pic>
      <p:pic>
        <p:nvPicPr>
          <p:cNvPr id="1050" name="Google Shape;1050;p159"/>
          <p:cNvPicPr preferRelativeResize="0"/>
          <p:nvPr/>
        </p:nvPicPr>
        <p:blipFill rotWithShape="1">
          <a:blip r:embed="rId2"/>
          <a:srcRect l="3445" t="5784" r="68926" b="46643"/>
          <a:stretch>
            <a:fillRect/>
          </a:stretch>
        </p:blipFill>
        <p:spPr>
          <a:xfrm>
            <a:off x="5379412" y="1622625"/>
            <a:ext cx="3522550" cy="3425100"/>
          </a:xfrm>
          <a:prstGeom prst="rect">
            <a:avLst/>
          </a:prstGeom>
          <a:noFill/>
          <a:ln>
            <a:noFill/>
          </a:ln>
        </p:spPr>
      </p:pic>
      <p:pic>
        <p:nvPicPr>
          <p:cNvPr id="1051" name="Google Shape;1051;p159"/>
          <p:cNvPicPr preferRelativeResize="0"/>
          <p:nvPr/>
        </p:nvPicPr>
        <p:blipFill rotWithShape="1">
          <a:blip r:embed="rId3"/>
          <a:srcRect t="15824" b="23028"/>
          <a:stretch>
            <a:fillRect/>
          </a:stretch>
        </p:blipFill>
        <p:spPr>
          <a:xfrm>
            <a:off x="134325" y="2344825"/>
            <a:ext cx="4803276" cy="22028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fade">
                                      <p:cBhvr>
                                        <p:cTn id="7" dur="1000"/>
                                        <p:tgtEl>
                                          <p:spTgt spid="10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0"/>
                                        </p:tgtEl>
                                        <p:attrNameLst>
                                          <p:attrName>style.visibility</p:attrName>
                                        </p:attrNameLst>
                                      </p:cBhvr>
                                      <p:to>
                                        <p:strVal val="visible"/>
                                      </p:to>
                                    </p:set>
                                    <p:animEffect transition="in" filter="fade">
                                      <p:cBhvr>
                                        <p:cTn id="12" dur="1000"/>
                                        <p:tgtEl>
                                          <p:spTgt spid="1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055" name="Shape 1055"/>
        <p:cNvGrpSpPr/>
        <p:nvPr/>
      </p:nvGrpSpPr>
      <p:grpSpPr>
        <a:xfrm>
          <a:off x="0" y="0"/>
          <a:ext cx="0" cy="0"/>
          <a:chOff x="0" y="0"/>
          <a:chExt cx="0" cy="0"/>
        </a:xfrm>
      </p:grpSpPr>
      <p:sp>
        <p:nvSpPr>
          <p:cNvPr id="1056" name="Google Shape;1056;p16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57" name="Google Shape;1057;p16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058" name="Google Shape;1058;p160"/>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062" name="Shape 1062"/>
        <p:cNvGrpSpPr/>
        <p:nvPr/>
      </p:nvGrpSpPr>
      <p:grpSpPr>
        <a:xfrm>
          <a:off x="0" y="0"/>
          <a:ext cx="0" cy="0"/>
          <a:chOff x="0" y="0"/>
          <a:chExt cx="0" cy="0"/>
        </a:xfrm>
      </p:grpSpPr>
      <p:pic>
        <p:nvPicPr>
          <p:cNvPr id="1063" name="Google Shape;1063;p161"/>
          <p:cNvPicPr preferRelativeResize="0"/>
          <p:nvPr/>
        </p:nvPicPr>
        <p:blipFill>
          <a:blip r:embed="rId1"/>
          <a:stretch>
            <a:fillRect/>
          </a:stretch>
        </p:blipFill>
        <p:spPr>
          <a:xfrm>
            <a:off x="119400" y="681763"/>
            <a:ext cx="8905176" cy="2255975"/>
          </a:xfrm>
          <a:prstGeom prst="rect">
            <a:avLst/>
          </a:prstGeom>
          <a:noFill/>
          <a:ln>
            <a:noFill/>
          </a:ln>
        </p:spPr>
      </p:pic>
      <p:sp>
        <p:nvSpPr>
          <p:cNvPr id="1064" name="Google Shape;1064;p161"/>
          <p:cNvSpPr txBox="1"/>
          <p:nvPr/>
        </p:nvSpPr>
        <p:spPr>
          <a:xfrm>
            <a:off x="324725" y="3284275"/>
            <a:ext cx="8571000" cy="8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u="sng">
                <a:solidFill>
                  <a:schemeClr val="hlink"/>
                </a:solidFill>
                <a:hlinkClick r:id="rId2"/>
              </a:rPr>
              <a:t>파이썬 라이브러리를 활용한 머신러닝</a:t>
            </a:r>
            <a:endParaRPr sz="3000" b="1"/>
          </a:p>
          <a:p>
            <a:pPr marL="0" lvl="0" indent="0" algn="l" rtl="0">
              <a:spcBef>
                <a:spcPts val="0"/>
              </a:spcBef>
              <a:spcAft>
                <a:spcPts val="0"/>
              </a:spcAft>
              <a:buNone/>
            </a:pPr>
            <a:endParaRPr sz="3000" b="1"/>
          </a:p>
          <a:p>
            <a:pPr marL="0" lvl="0" indent="0" algn="l" rtl="0">
              <a:lnSpc>
                <a:spcPct val="150000"/>
              </a:lnSpc>
              <a:spcBef>
                <a:spcPts val="0"/>
              </a:spcBef>
              <a:spcAft>
                <a:spcPts val="0"/>
              </a:spcAft>
              <a:buClr>
                <a:schemeClr val="dk1"/>
              </a:buClr>
              <a:buSzPts val="1100"/>
              <a:buFont typeface="Arial"/>
              <a:buNone/>
            </a:pPr>
            <a:r>
              <a:rPr lang="en-US" sz="3000" b="1" u="sng">
                <a:solidFill>
                  <a:schemeClr val="accent5"/>
                </a:solidFill>
                <a:hlinkClick r:id="rId3"/>
              </a:rPr>
              <a:t>한국어 자연어 처리 방법론과 응용 (You Tube)</a:t>
            </a:r>
            <a:endParaRPr sz="3000" b="1" u="sng">
              <a:solidFill>
                <a:schemeClr val="accent5"/>
              </a:solidFill>
            </a:endParaRPr>
          </a:p>
          <a:p>
            <a:pPr marL="0" lvl="0" indent="0" algn="l" rtl="0">
              <a:spcBef>
                <a:spcPts val="0"/>
              </a:spcBef>
              <a:spcAft>
                <a:spcPts val="0"/>
              </a:spcAft>
              <a:buNone/>
            </a:pPr>
            <a:endParaRPr sz="30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5" name="Shape 135"/>
        <p:cNvGrpSpPr/>
        <p:nvPr/>
      </p:nvGrpSpPr>
      <p:grpSpPr>
        <a:xfrm>
          <a:off x="0" y="0"/>
          <a:ext cx="0" cy="0"/>
          <a:chOff x="0" y="0"/>
          <a:chExt cx="0" cy="0"/>
        </a:xfrm>
      </p:grpSpPr>
      <p:sp>
        <p:nvSpPr>
          <p:cNvPr id="136" name="Google Shape;136;p27"/>
          <p:cNvSpPr txBox="1"/>
          <p:nvPr>
            <p:ph type="ctrTitle"/>
          </p:nvPr>
        </p:nvSpPr>
        <p:spPr>
          <a:xfrm>
            <a:off x="311700" y="744575"/>
            <a:ext cx="8520600" cy="332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9600"/>
              <a:t>단어</a:t>
            </a:r>
            <a:endParaRPr sz="9600"/>
          </a:p>
          <a:p>
            <a:pPr marL="0" lvl="0" indent="0" algn="ctr" rtl="0">
              <a:spcBef>
                <a:spcPts val="0"/>
              </a:spcBef>
              <a:spcAft>
                <a:spcPts val="0"/>
              </a:spcAft>
              <a:buNone/>
            </a:pPr>
            <a:r>
              <a:rPr lang="en-US" sz="7200"/>
              <a:t>(Word)</a:t>
            </a:r>
            <a:endParaRPr sz="72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068" name="Shape 1068"/>
        <p:cNvGrpSpPr/>
        <p:nvPr/>
      </p:nvGrpSpPr>
      <p:grpSpPr>
        <a:xfrm>
          <a:off x="0" y="0"/>
          <a:ext cx="0" cy="0"/>
          <a:chOff x="0" y="0"/>
          <a:chExt cx="0" cy="0"/>
        </a:xfrm>
      </p:grpSpPr>
      <p:pic>
        <p:nvPicPr>
          <p:cNvPr id="1069" name="Google Shape;1069;p162"/>
          <p:cNvPicPr preferRelativeResize="0"/>
          <p:nvPr/>
        </p:nvPicPr>
        <p:blipFill>
          <a:blip r:embed="rId1"/>
          <a:stretch>
            <a:fillRect/>
          </a:stretch>
        </p:blipFill>
        <p:spPr>
          <a:xfrm>
            <a:off x="0" y="0"/>
            <a:ext cx="9144000" cy="514350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073" name="Shape 1073"/>
        <p:cNvGrpSpPr/>
        <p:nvPr/>
      </p:nvGrpSpPr>
      <p:grpSpPr>
        <a:xfrm>
          <a:off x="0" y="0"/>
          <a:ext cx="0" cy="0"/>
          <a:chOff x="0" y="0"/>
          <a:chExt cx="0" cy="0"/>
        </a:xfrm>
      </p:grpSpPr>
      <p:pic>
        <p:nvPicPr>
          <p:cNvPr id="1074" name="Google Shape;1074;p163"/>
          <p:cNvPicPr preferRelativeResize="0"/>
          <p:nvPr/>
        </p:nvPicPr>
        <p:blipFill>
          <a:blip r:embed="rId1"/>
          <a:stretch>
            <a:fillRect/>
          </a:stretch>
        </p:blipFill>
        <p:spPr>
          <a:xfrm>
            <a:off x="5974800" y="2718075"/>
            <a:ext cx="2857500" cy="2276475"/>
          </a:xfrm>
          <a:prstGeom prst="rect">
            <a:avLst/>
          </a:prstGeom>
          <a:noFill/>
          <a:ln>
            <a:noFill/>
          </a:ln>
        </p:spPr>
      </p:pic>
      <p:sp>
        <p:nvSpPr>
          <p:cNvPr id="1075" name="Google Shape;1075;p16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우분투 와 MeCab</a:t>
            </a:r>
            <a:endParaRPr sz="3000" b="1"/>
          </a:p>
          <a:p>
            <a:pPr marL="0" lvl="0" indent="0" algn="l" rtl="0">
              <a:lnSpc>
                <a:spcPct val="115000"/>
              </a:lnSpc>
              <a:spcBef>
                <a:spcPts val="0"/>
              </a:spcBef>
              <a:spcAft>
                <a:spcPts val="0"/>
              </a:spcAft>
              <a:buNone/>
            </a:pPr>
            <a:endParaRPr sz="3000" b="1">
              <a:solidFill>
                <a:srgbClr val="A61C00"/>
              </a:solidFill>
            </a:endParaRPr>
          </a:p>
          <a:p>
            <a:pPr marL="0" lvl="0" indent="0" algn="l" rtl="0">
              <a:lnSpc>
                <a:spcPct val="150000"/>
              </a:lnSpc>
              <a:spcBef>
                <a:spcPts val="0"/>
              </a:spcBef>
              <a:spcAft>
                <a:spcPts val="0"/>
              </a:spcAft>
              <a:buNone/>
            </a:pPr>
            <a:endParaRPr sz="3000" b="1">
              <a:solidFill>
                <a:srgbClr val="A61C00"/>
              </a:solidFill>
            </a:endParaRPr>
          </a:p>
        </p:txBody>
      </p:sp>
      <p:sp>
        <p:nvSpPr>
          <p:cNvPr id="1076" name="Google Shape;1076;p163"/>
          <p:cNvSpPr txBox="1"/>
          <p:nvPr/>
        </p:nvSpPr>
        <p:spPr>
          <a:xfrm>
            <a:off x="400925" y="1437450"/>
            <a:ext cx="8096700" cy="489000"/>
          </a:xfrm>
          <a:prstGeom prst="rect">
            <a:avLst/>
          </a:prstGeom>
          <a:noFill/>
          <a:ln>
            <a:noFill/>
          </a:ln>
        </p:spPr>
        <p:txBody>
          <a:bodyPr spcFirstLastPara="1" wrap="square" lIns="91425" tIns="91425" rIns="91425" bIns="91425" anchor="t" anchorCtr="0">
            <a:noAutofit/>
          </a:bodyPr>
          <a:lstStyle/>
          <a:p>
            <a:pPr marL="457200" lvl="0" indent="-457200" algn="l" rtl="0">
              <a:lnSpc>
                <a:spcPct val="150000"/>
              </a:lnSpc>
              <a:spcBef>
                <a:spcPts val="0"/>
              </a:spcBef>
              <a:spcAft>
                <a:spcPts val="0"/>
              </a:spcAft>
              <a:buSzPts val="3600"/>
              <a:buAutoNum type="arabicPeriod"/>
            </a:pPr>
            <a:r>
              <a:rPr lang="en-US" sz="3600" b="1" u="sng">
                <a:solidFill>
                  <a:schemeClr val="hlink"/>
                </a:solidFill>
                <a:hlinkClick r:id="rId2"/>
              </a:rPr>
              <a:t>Konlpy 와 MeCab (성능차이)</a:t>
            </a:r>
            <a:endParaRPr sz="3600" b="1"/>
          </a:p>
          <a:p>
            <a:pPr marL="457200" lvl="0" indent="-457200" algn="l" rtl="0">
              <a:lnSpc>
                <a:spcPct val="150000"/>
              </a:lnSpc>
              <a:spcBef>
                <a:spcPts val="0"/>
              </a:spcBef>
              <a:spcAft>
                <a:spcPts val="0"/>
              </a:spcAft>
              <a:buSzPts val="3600"/>
              <a:buAutoNum type="arabicPeriod"/>
            </a:pPr>
            <a:r>
              <a:rPr lang="en-US" sz="3600" b="1" u="sng">
                <a:solidFill>
                  <a:schemeClr val="hlink"/>
                </a:solidFill>
                <a:hlinkClick r:id="rId3"/>
              </a:rPr>
              <a:t>MeCab 설치방법 (리눅스</a:t>
            </a:r>
            <a:r>
              <a:rPr lang="en-US" sz="3600" b="1"/>
              <a:t>) </a:t>
            </a:r>
            <a:endParaRPr sz="3600" b="1"/>
          </a:p>
          <a:p>
            <a:pPr marL="457200" lvl="0" indent="-457200" algn="l" rtl="0">
              <a:lnSpc>
                <a:spcPct val="150000"/>
              </a:lnSpc>
              <a:spcBef>
                <a:spcPts val="0"/>
              </a:spcBef>
              <a:spcAft>
                <a:spcPts val="0"/>
              </a:spcAft>
              <a:buSzPts val="3600"/>
              <a:buAutoNum type="arabicPeriod"/>
            </a:pPr>
            <a:r>
              <a:rPr lang="en-US" sz="3600" b="1" u="sng">
                <a:solidFill>
                  <a:schemeClr val="hlink"/>
                </a:solidFill>
                <a:hlinkClick r:id="rId4"/>
              </a:rPr>
              <a:t>MeCab 설치방법 (Mac OS)</a:t>
            </a:r>
            <a:endParaRPr sz="3600" b="1"/>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080" name="Shape 1080"/>
        <p:cNvGrpSpPr/>
        <p:nvPr/>
      </p:nvGrpSpPr>
      <p:grpSpPr>
        <a:xfrm>
          <a:off x="0" y="0"/>
          <a:ext cx="0" cy="0"/>
          <a:chOff x="0" y="0"/>
          <a:chExt cx="0" cy="0"/>
        </a:xfrm>
      </p:grpSpPr>
      <p:pic>
        <p:nvPicPr>
          <p:cNvPr id="1081" name="Google Shape;1081;p164"/>
          <p:cNvPicPr preferRelativeResize="0"/>
          <p:nvPr/>
        </p:nvPicPr>
        <p:blipFill rotWithShape="1">
          <a:blip r:embed="rId1"/>
          <a:srcRect l="19555"/>
          <a:stretch>
            <a:fillRect/>
          </a:stretch>
        </p:blipFill>
        <p:spPr>
          <a:xfrm>
            <a:off x="0" y="0"/>
            <a:ext cx="9291120" cy="51435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085" name="Shape 1085"/>
        <p:cNvGrpSpPr/>
        <p:nvPr/>
      </p:nvGrpSpPr>
      <p:grpSpPr>
        <a:xfrm>
          <a:off x="0" y="0"/>
          <a:ext cx="0" cy="0"/>
          <a:chOff x="0" y="0"/>
          <a:chExt cx="0" cy="0"/>
        </a:xfrm>
      </p:grpSpPr>
      <p:pic>
        <p:nvPicPr>
          <p:cNvPr id="1086" name="Google Shape;1086;p165"/>
          <p:cNvPicPr preferRelativeResize="0"/>
          <p:nvPr/>
        </p:nvPicPr>
        <p:blipFill>
          <a:blip r:embed="rId1"/>
          <a:stretch>
            <a:fillRect/>
          </a:stretch>
        </p:blipFill>
        <p:spPr>
          <a:xfrm>
            <a:off x="-268275" y="0"/>
            <a:ext cx="9797154" cy="5143500"/>
          </a:xfrm>
          <a:prstGeom prst="rect">
            <a:avLst/>
          </a:prstGeom>
          <a:noFill/>
          <a:ln>
            <a:noFill/>
          </a:ln>
        </p:spPr>
      </p:pic>
      <p:sp>
        <p:nvSpPr>
          <p:cNvPr id="1087" name="Google Shape;1087;p165"/>
          <p:cNvSpPr txBox="1"/>
          <p:nvPr/>
        </p:nvSpPr>
        <p:spPr>
          <a:xfrm>
            <a:off x="599770" y="3841265"/>
            <a:ext cx="7770900" cy="10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u="sng">
                <a:solidFill>
                  <a:schemeClr val="accent5"/>
                </a:solidFill>
                <a:uFillTx/>
                <a:latin typeface="Arial" panose="02080604020202020204" pitchFamily="34" charset="0"/>
                <a:hlinkClick r:id="rId2"/>
              </a:rPr>
              <a:t>https://www.youtube.com/channel/UCNrehnUq7Il-J7HQxrzp7CA</a:t>
            </a:r>
            <a:endParaRPr lang="en-US" sz="3000" b="1" u="sng">
              <a:solidFill>
                <a:schemeClr val="accent5"/>
              </a:solidFill>
              <a:uFillTx/>
              <a:latin typeface="Arial" panose="02080604020202020204" pitchFamily="34" charset="0"/>
              <a:hlinkClick r:id="rId2"/>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091" name="Shape 1091"/>
        <p:cNvGrpSpPr/>
        <p:nvPr/>
      </p:nvGrpSpPr>
      <p:grpSpPr>
        <a:xfrm>
          <a:off x="0" y="0"/>
          <a:ext cx="0" cy="0"/>
          <a:chOff x="0" y="0"/>
          <a:chExt cx="0" cy="0"/>
        </a:xfrm>
      </p:grpSpPr>
      <p:pic>
        <p:nvPicPr>
          <p:cNvPr id="1092" name="Google Shape;1092;p166"/>
          <p:cNvPicPr preferRelativeResize="0"/>
          <p:nvPr/>
        </p:nvPicPr>
        <p:blipFill rotWithShape="1">
          <a:blip r:embed="rId1"/>
          <a:srcRect l="690" t="12371" r="-690" b="13854"/>
          <a:stretch>
            <a:fillRect/>
          </a:stretch>
        </p:blipFill>
        <p:spPr>
          <a:xfrm>
            <a:off x="0" y="0"/>
            <a:ext cx="9295950" cy="51435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096" name="Shape 1096"/>
        <p:cNvGrpSpPr/>
        <p:nvPr/>
      </p:nvGrpSpPr>
      <p:grpSpPr>
        <a:xfrm>
          <a:off x="0" y="0"/>
          <a:ext cx="0" cy="0"/>
          <a:chOff x="0" y="0"/>
          <a:chExt cx="0" cy="0"/>
        </a:xfrm>
      </p:grpSpPr>
      <p:pic>
        <p:nvPicPr>
          <p:cNvPr id="1097" name="Google Shape;1097;p167"/>
          <p:cNvPicPr preferRelativeResize="0"/>
          <p:nvPr/>
        </p:nvPicPr>
        <p:blipFill>
          <a:blip r:embed="rId1"/>
          <a:stretch>
            <a:fillRect/>
          </a:stretch>
        </p:blipFill>
        <p:spPr>
          <a:xfrm>
            <a:off x="719001" y="152400"/>
            <a:ext cx="2989850" cy="3982489"/>
          </a:xfrm>
          <a:prstGeom prst="rect">
            <a:avLst/>
          </a:prstGeom>
          <a:noFill/>
          <a:ln w="9525" cap="flat" cmpd="sng">
            <a:solidFill>
              <a:schemeClr val="dk2"/>
            </a:solidFill>
            <a:prstDash val="solid"/>
            <a:round/>
            <a:headEnd type="none" w="sm" len="sm"/>
            <a:tailEnd type="none" w="sm" len="sm"/>
          </a:ln>
        </p:spPr>
      </p:pic>
      <p:pic>
        <p:nvPicPr>
          <p:cNvPr id="1098" name="Google Shape;1098;p167"/>
          <p:cNvPicPr preferRelativeResize="0"/>
          <p:nvPr/>
        </p:nvPicPr>
        <p:blipFill>
          <a:blip r:embed="rId2"/>
          <a:stretch>
            <a:fillRect/>
          </a:stretch>
        </p:blipFill>
        <p:spPr>
          <a:xfrm>
            <a:off x="5233198" y="152400"/>
            <a:ext cx="2989850" cy="3922675"/>
          </a:xfrm>
          <a:prstGeom prst="rect">
            <a:avLst/>
          </a:prstGeom>
          <a:noFill/>
          <a:ln w="9525" cap="flat" cmpd="sng">
            <a:solidFill>
              <a:schemeClr val="dk2"/>
            </a:solidFill>
            <a:prstDash val="solid"/>
            <a:round/>
            <a:headEnd type="none" w="sm" len="sm"/>
            <a:tailEnd type="none" w="sm" len="sm"/>
          </a:ln>
        </p:spPr>
      </p:pic>
      <p:sp>
        <p:nvSpPr>
          <p:cNvPr id="1099" name="Google Shape;1099;p167"/>
          <p:cNvSpPr txBox="1"/>
          <p:nvPr/>
        </p:nvSpPr>
        <p:spPr>
          <a:xfrm>
            <a:off x="5220175" y="4297100"/>
            <a:ext cx="2989800" cy="6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00" name="Google Shape;1100;p167"/>
          <p:cNvSpPr txBox="1"/>
          <p:nvPr/>
        </p:nvSpPr>
        <p:spPr>
          <a:xfrm>
            <a:off x="5242375" y="4194850"/>
            <a:ext cx="3255300" cy="6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404040"/>
                </a:solidFill>
                <a:highlight>
                  <a:srgbClr val="FFFFFF"/>
                </a:highlight>
              </a:rPr>
              <a:t>Release Date:</a:t>
            </a:r>
            <a:r>
              <a:rPr lang="en-US">
                <a:solidFill>
                  <a:srgbClr val="404040"/>
                </a:solidFill>
                <a:highlight>
                  <a:srgbClr val="FFFFFF"/>
                </a:highlight>
              </a:rPr>
              <a:t> January 2019</a:t>
            </a:r>
            <a:endParaRPr>
              <a:solidFill>
                <a:srgbClr val="404040"/>
              </a:solidFill>
              <a:highlight>
                <a:srgbClr val="FFFFFF"/>
              </a:highlight>
            </a:endParaRPr>
          </a:p>
          <a:p>
            <a:pPr marL="0" lvl="0" indent="0" algn="l" rtl="0">
              <a:spcBef>
                <a:spcPts val="0"/>
              </a:spcBef>
              <a:spcAft>
                <a:spcPts val="0"/>
              </a:spcAft>
              <a:buNone/>
            </a:pPr>
            <a:r>
              <a:rPr lang="en-US" u="sng">
                <a:solidFill>
                  <a:schemeClr val="hlink"/>
                </a:solidFill>
                <a:highlight>
                  <a:srgbClr val="FFFFFF"/>
                </a:highlight>
                <a:hlinkClick r:id="rId3"/>
              </a:rPr>
              <a:t>[GitHub]</a:t>
            </a:r>
            <a:endParaRPr>
              <a:solidFill>
                <a:srgbClr val="404040"/>
              </a:solidFill>
              <a:highlight>
                <a:srgbClr val="FFFFFF"/>
              </a:highlight>
            </a:endParaRPr>
          </a:p>
        </p:txBody>
      </p:sp>
      <p:sp>
        <p:nvSpPr>
          <p:cNvPr id="1101" name="Google Shape;1101;p167"/>
          <p:cNvSpPr txBox="1"/>
          <p:nvPr/>
        </p:nvSpPr>
        <p:spPr>
          <a:xfrm>
            <a:off x="661035" y="4280535"/>
            <a:ext cx="3334385" cy="6642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Dotum"/>
                <a:ea typeface="Dotum"/>
                <a:cs typeface="Dotum"/>
                <a:sym typeface="Dotum"/>
              </a:rPr>
              <a:t>매튜 러셀 지음 | 김상정 옮김 | </a:t>
            </a:r>
            <a:r>
              <a:rPr lang="en-US" sz="1200" u="sng">
                <a:latin typeface="Dotum"/>
                <a:ea typeface="Dotum"/>
                <a:cs typeface="Dotum"/>
                <a:sym typeface="Dotum"/>
                <a:hlinkClick r:id="rId4"/>
              </a:rPr>
              <a:t>비제이퍼블릭</a:t>
            </a:r>
            <a:r>
              <a:rPr lang="en-US" sz="1200">
                <a:latin typeface="Dotum"/>
                <a:ea typeface="Dotum"/>
                <a:cs typeface="Dotum"/>
                <a:sym typeface="Dotum"/>
              </a:rPr>
              <a:t> | </a:t>
            </a:r>
            <a:endParaRPr sz="1200">
              <a:latin typeface="Dotum"/>
              <a:ea typeface="Dotum"/>
              <a:cs typeface="Dotum"/>
              <a:sym typeface="Dotum"/>
            </a:endParaRPr>
          </a:p>
          <a:p>
            <a:pPr marL="0" lvl="0" indent="0" algn="l" rtl="0">
              <a:spcBef>
                <a:spcPts val="0"/>
              </a:spcBef>
              <a:spcAft>
                <a:spcPts val="0"/>
              </a:spcAft>
              <a:buNone/>
            </a:pPr>
            <a:r>
              <a:rPr lang="en-US" sz="1200">
                <a:latin typeface="Dotum"/>
                <a:ea typeface="Dotum"/>
                <a:cs typeface="Dotum"/>
                <a:sym typeface="Dotum"/>
              </a:rPr>
              <a:t>2015년 02월 25일 출간</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animEffect transition="in" filter="fade">
                                      <p:cBhvr>
                                        <p:cTn id="7" dur="1000"/>
                                        <p:tgtEl>
                                          <p:spTgt spid="1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0"/>
                                        </p:tgtEl>
                                        <p:attrNameLst>
                                          <p:attrName>style.visibility</p:attrName>
                                        </p:attrNameLst>
                                      </p:cBhvr>
                                      <p:to>
                                        <p:strVal val="visible"/>
                                      </p:to>
                                    </p:set>
                                    <p:animEffect transition="in" filter="fade">
                                      <p:cBhvr>
                                        <p:cTn id="12" dur="1000"/>
                                        <p:tgtEl>
                                          <p:spTgt spid="1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105" name="Shape 1105"/>
        <p:cNvGrpSpPr/>
        <p:nvPr/>
      </p:nvGrpSpPr>
      <p:grpSpPr>
        <a:xfrm>
          <a:off x="0" y="0"/>
          <a:ext cx="0" cy="0"/>
          <a:chOff x="0" y="0"/>
          <a:chExt cx="0" cy="0"/>
        </a:xfrm>
      </p:grpSpPr>
      <p:pic>
        <p:nvPicPr>
          <p:cNvPr id="1106" name="Google Shape;1106;p168"/>
          <p:cNvPicPr preferRelativeResize="0"/>
          <p:nvPr/>
        </p:nvPicPr>
        <p:blipFill>
          <a:blip r:embed="rId1"/>
          <a:stretch>
            <a:fillRect/>
          </a:stretch>
        </p:blipFill>
        <p:spPr>
          <a:xfrm>
            <a:off x="1469375" y="152413"/>
            <a:ext cx="1882368" cy="2419351"/>
          </a:xfrm>
          <a:prstGeom prst="rect">
            <a:avLst/>
          </a:prstGeom>
          <a:noFill/>
          <a:ln>
            <a:noFill/>
          </a:ln>
        </p:spPr>
      </p:pic>
      <p:pic>
        <p:nvPicPr>
          <p:cNvPr id="1107" name="Google Shape;1107;p168"/>
          <p:cNvPicPr preferRelativeResize="0"/>
          <p:nvPr/>
        </p:nvPicPr>
        <p:blipFill>
          <a:blip r:embed="rId2"/>
          <a:stretch>
            <a:fillRect/>
          </a:stretch>
        </p:blipFill>
        <p:spPr>
          <a:xfrm>
            <a:off x="5526014" y="152688"/>
            <a:ext cx="1882375" cy="2418824"/>
          </a:xfrm>
          <a:prstGeom prst="rect">
            <a:avLst/>
          </a:prstGeom>
          <a:noFill/>
          <a:ln>
            <a:noFill/>
          </a:ln>
        </p:spPr>
      </p:pic>
      <p:pic>
        <p:nvPicPr>
          <p:cNvPr id="1108" name="Google Shape;1108;p168"/>
          <p:cNvPicPr preferRelativeResize="0"/>
          <p:nvPr/>
        </p:nvPicPr>
        <p:blipFill>
          <a:blip r:embed="rId3"/>
          <a:stretch>
            <a:fillRect/>
          </a:stretch>
        </p:blipFill>
        <p:spPr>
          <a:xfrm>
            <a:off x="2435426" y="2711363"/>
            <a:ext cx="1777283" cy="2289513"/>
          </a:xfrm>
          <a:prstGeom prst="rect">
            <a:avLst/>
          </a:prstGeom>
          <a:noFill/>
          <a:ln>
            <a:noFill/>
          </a:ln>
        </p:spPr>
      </p:pic>
      <p:pic>
        <p:nvPicPr>
          <p:cNvPr id="1109" name="Google Shape;1109;p168"/>
          <p:cNvPicPr preferRelativeResize="0"/>
          <p:nvPr/>
        </p:nvPicPr>
        <p:blipFill>
          <a:blip r:embed="rId4"/>
          <a:stretch>
            <a:fillRect/>
          </a:stretch>
        </p:blipFill>
        <p:spPr>
          <a:xfrm>
            <a:off x="5577051" y="2711363"/>
            <a:ext cx="1780300" cy="2289512"/>
          </a:xfrm>
          <a:prstGeom prst="rect">
            <a:avLst/>
          </a:prstGeom>
          <a:noFill/>
          <a:ln>
            <a:noFill/>
          </a:ln>
        </p:spPr>
      </p:pic>
      <p:pic>
        <p:nvPicPr>
          <p:cNvPr id="1110" name="Google Shape;1110;p168"/>
          <p:cNvPicPr preferRelativeResize="0"/>
          <p:nvPr/>
        </p:nvPicPr>
        <p:blipFill>
          <a:blip r:embed="rId5"/>
          <a:stretch>
            <a:fillRect/>
          </a:stretch>
        </p:blipFill>
        <p:spPr>
          <a:xfrm>
            <a:off x="745550" y="2753175"/>
            <a:ext cx="1512876" cy="2205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06"/>
                                        </p:tgtEl>
                                      </p:cBhvr>
                                    </p:animEffect>
                                    <p:set>
                                      <p:cBhvr>
                                        <p:cTn id="7" dur="1" fill="hold">
                                          <p:stCondLst>
                                            <p:cond delay="1000"/>
                                          </p:stCondLst>
                                        </p:cTn>
                                        <p:tgtEl>
                                          <p:spTgt spid="110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1109"/>
                                        </p:tgtEl>
                                      </p:cBhvr>
                                    </p:animEffect>
                                    <p:set>
                                      <p:cBhvr>
                                        <p:cTn id="10" dur="1" fill="hold">
                                          <p:stCondLst>
                                            <p:cond delay="1000"/>
                                          </p:stCondLst>
                                        </p:cTn>
                                        <p:tgtEl>
                                          <p:spTgt spid="110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114" name="Shape 1114"/>
        <p:cNvGrpSpPr/>
        <p:nvPr/>
      </p:nvGrpSpPr>
      <p:grpSpPr>
        <a:xfrm>
          <a:off x="0" y="0"/>
          <a:ext cx="0" cy="0"/>
          <a:chOff x="0" y="0"/>
          <a:chExt cx="0" cy="0"/>
        </a:xfrm>
      </p:grpSpPr>
      <p:sp>
        <p:nvSpPr>
          <p:cNvPr id="1115" name="Google Shape;1115;p169"/>
          <p:cNvSpPr txBox="1"/>
          <p:nvPr/>
        </p:nvSpPr>
        <p:spPr>
          <a:xfrm>
            <a:off x="261625" y="4200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t>추후 학습 자료들</a:t>
            </a:r>
            <a:endParaRPr sz="2800" b="1">
              <a:solidFill>
                <a:srgbClr val="000000"/>
              </a:solidFill>
            </a:endParaRPr>
          </a:p>
        </p:txBody>
      </p:sp>
      <p:sp>
        <p:nvSpPr>
          <p:cNvPr id="1116" name="Google Shape;1116;p169"/>
          <p:cNvSpPr txBox="1"/>
          <p:nvPr/>
        </p:nvSpPr>
        <p:spPr>
          <a:xfrm>
            <a:off x="311700" y="1152475"/>
            <a:ext cx="8520600" cy="1736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p>
          <a:p>
            <a:pPr marL="0" lvl="0" indent="0" algn="l" rtl="0">
              <a:lnSpc>
                <a:spcPct val="150000"/>
              </a:lnSpc>
              <a:spcBef>
                <a:spcPts val="0"/>
              </a:spcBef>
              <a:spcAft>
                <a:spcPts val="0"/>
              </a:spcAft>
              <a:buClr>
                <a:schemeClr val="dk1"/>
              </a:buClr>
              <a:buSzPts val="1100"/>
              <a:buFont typeface="Arial"/>
              <a:buNone/>
            </a:pPr>
            <a:r>
              <a:rPr lang="en-US" sz="3000" b="1" u="sng">
                <a:solidFill>
                  <a:schemeClr val="accent5"/>
                </a:solidFill>
                <a:hlinkClick r:id="rId1"/>
              </a:rPr>
              <a:t>MeCab 사용법</a:t>
            </a:r>
            <a:endParaRPr lang="en-US" sz="3000" b="1" u="sng">
              <a:solidFill>
                <a:schemeClr val="accent5"/>
              </a:solidFill>
            </a:endParaRPr>
          </a:p>
          <a:p>
            <a:pPr marL="0" lvl="0" indent="0" algn="l" rtl="0">
              <a:lnSpc>
                <a:spcPct val="150000"/>
              </a:lnSpc>
              <a:spcBef>
                <a:spcPts val="0"/>
              </a:spcBef>
              <a:spcAft>
                <a:spcPts val="0"/>
              </a:spcAft>
              <a:buClr>
                <a:schemeClr val="dk1"/>
              </a:buClr>
              <a:buSzPts val="1100"/>
              <a:buFont typeface="Arial"/>
              <a:buNone/>
            </a:pPr>
            <a:r>
              <a:rPr lang="en-US" sz="3000" b="1" u="sng">
                <a:solidFill>
                  <a:schemeClr val="accent5"/>
                </a:solidFill>
                <a:hlinkClick r:id="rId2"/>
              </a:rPr>
              <a:t>딥러닝을 이용한 자연어 처리 입문 (Wiki Book)</a:t>
            </a:r>
            <a:endParaRPr sz="3000" b="1" u="sng">
              <a:solidFill>
                <a:schemeClr val="accent5"/>
              </a:solidFill>
            </a:endParaRPr>
          </a:p>
          <a:p>
            <a:pPr marL="0" lvl="0" indent="0" algn="l" rtl="0">
              <a:lnSpc>
                <a:spcPct val="150000"/>
              </a:lnSpc>
              <a:spcBef>
                <a:spcPts val="0"/>
              </a:spcBef>
              <a:spcAft>
                <a:spcPts val="0"/>
              </a:spcAft>
              <a:buNone/>
            </a:pPr>
            <a:r>
              <a:rPr lang="en-US" sz="2800" b="1" u="sng">
                <a:solidFill>
                  <a:schemeClr val="hlink"/>
                </a:solidFill>
                <a:hlinkClick r:id="rId3"/>
              </a:rPr>
              <a:t>국민청원 분석 (Konlpy Soynlp)</a:t>
            </a:r>
            <a:endParaRPr lang="en-US" sz="2800" b="1" u="sng">
              <a:solidFill>
                <a:schemeClr val="hlink"/>
              </a:solidFill>
            </a:endParaRPr>
          </a:p>
          <a:p>
            <a:pPr marL="0" lvl="0" indent="0" algn="l" rtl="0">
              <a:lnSpc>
                <a:spcPct val="150000"/>
              </a:lnSpc>
              <a:spcBef>
                <a:spcPts val="0"/>
              </a:spcBef>
              <a:spcAft>
                <a:spcPts val="0"/>
              </a:spcAft>
              <a:buNone/>
            </a:pPr>
            <a:r>
              <a:rPr lang="en-US" sz="3000" b="1" u="sng">
                <a:solidFill>
                  <a:schemeClr val="hlink"/>
                </a:solidFill>
                <a:hlinkClick r:id="rId4"/>
              </a:rPr>
              <a:t>파이토치 자연어 딥러닝 (Pytorch)</a:t>
            </a:r>
            <a:endParaRPr sz="3000" b="1" u="sng">
              <a:solidFill>
                <a:srgbClr val="0097A7"/>
              </a:solidFill>
            </a:endParaRPr>
          </a:p>
          <a:p>
            <a:pPr marL="0" lvl="0" indent="0" algn="l" rtl="0">
              <a:lnSpc>
                <a:spcPct val="150000"/>
              </a:lnSpc>
              <a:spcBef>
                <a:spcPts val="0"/>
              </a:spcBef>
              <a:spcAft>
                <a:spcPts val="0"/>
              </a:spcAft>
              <a:buNone/>
            </a:pPr>
            <a:endParaRPr sz="3000" b="1" u="sng">
              <a:solidFill>
                <a:srgbClr val="0097A7"/>
              </a:solidFill>
            </a:endParaRPr>
          </a:p>
          <a:p>
            <a:pPr marL="0" lvl="0" indent="0" algn="l" rtl="0">
              <a:lnSpc>
                <a:spcPct val="150000"/>
              </a:lnSpc>
              <a:spcBef>
                <a:spcPts val="0"/>
              </a:spcBef>
              <a:spcAft>
                <a:spcPts val="0"/>
              </a:spcAft>
              <a:buNone/>
            </a:pPr>
            <a:endParaRPr sz="1800">
              <a:solidFill>
                <a:srgbClr val="595959"/>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120" name="Shape 1120"/>
        <p:cNvGrpSpPr/>
        <p:nvPr/>
      </p:nvGrpSpPr>
      <p:grpSpPr>
        <a:xfrm>
          <a:off x="0" y="0"/>
          <a:ext cx="0" cy="0"/>
          <a:chOff x="0" y="0"/>
          <a:chExt cx="0" cy="0"/>
        </a:xfrm>
      </p:grpSpPr>
      <p:sp>
        <p:nvSpPr>
          <p:cNvPr id="1121" name="Google Shape;1121;p170"/>
          <p:cNvSpPr txBox="1"/>
          <p:nvPr/>
        </p:nvSpPr>
        <p:spPr>
          <a:xfrm>
            <a:off x="261625" y="4200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000000"/>
                </a:solidFill>
              </a:rPr>
              <a:t>참고사이트</a:t>
            </a:r>
            <a:endParaRPr sz="2800" b="1">
              <a:solidFill>
                <a:srgbClr val="000000"/>
              </a:solidFill>
            </a:endParaRPr>
          </a:p>
        </p:txBody>
      </p:sp>
      <p:sp>
        <p:nvSpPr>
          <p:cNvPr id="1122" name="Google Shape;1122;p170"/>
          <p:cNvSpPr txBox="1"/>
          <p:nvPr/>
        </p:nvSpPr>
        <p:spPr>
          <a:xfrm>
            <a:off x="311700" y="1152475"/>
            <a:ext cx="8520600" cy="173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u="sng">
                <a:solidFill>
                  <a:srgbClr val="0097A7"/>
                </a:solidFill>
                <a:hlinkClick r:id="rId1"/>
              </a:rPr>
              <a:t>NLTK BOOK</a:t>
            </a:r>
            <a:endParaRPr sz="3000" b="1">
              <a:solidFill>
                <a:srgbClr val="000000"/>
              </a:solidFill>
            </a:endParaRPr>
          </a:p>
          <a:p>
            <a:pPr marL="0" lvl="0" indent="0" algn="l" rtl="0">
              <a:lnSpc>
                <a:spcPct val="115000"/>
              </a:lnSpc>
              <a:spcBef>
                <a:spcPts val="0"/>
              </a:spcBef>
              <a:spcAft>
                <a:spcPts val="0"/>
              </a:spcAft>
              <a:buNone/>
            </a:pPr>
            <a:r>
              <a:rPr lang="en-US" sz="3000" b="1" u="sng">
                <a:solidFill>
                  <a:srgbClr val="0097A7"/>
                </a:solidFill>
                <a:hlinkClick r:id="rId2"/>
              </a:rPr>
              <a:t>Gensim Tutorial</a:t>
            </a:r>
            <a:endParaRPr sz="3000" b="1">
              <a:solidFill>
                <a:srgbClr val="000000"/>
              </a:solidFill>
            </a:endParaRPr>
          </a:p>
          <a:p>
            <a:pPr marL="0" lvl="0" indent="0" algn="l" rtl="0">
              <a:lnSpc>
                <a:spcPct val="115000"/>
              </a:lnSpc>
              <a:spcBef>
                <a:spcPts val="0"/>
              </a:spcBef>
              <a:spcAft>
                <a:spcPts val="0"/>
              </a:spcAft>
              <a:buNone/>
            </a:pPr>
            <a:r>
              <a:rPr lang="en-US" sz="3000" b="1" u="sng">
                <a:solidFill>
                  <a:srgbClr val="0097A7"/>
                </a:solidFill>
                <a:hlinkClick r:id="rId3"/>
              </a:rPr>
              <a:t>Konlpy Document</a:t>
            </a:r>
            <a:r>
              <a:rPr lang="en-US" sz="3000" b="1">
                <a:solidFill>
                  <a:srgbClr val="000000"/>
                </a:solidFill>
              </a:rPr>
              <a:t> </a:t>
            </a:r>
            <a:endParaRPr sz="3000" b="1">
              <a:solidFill>
                <a:srgbClr val="000000"/>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lnSpc>
                <a:spcPct val="100000"/>
              </a:lnSpc>
              <a:spcBef>
                <a:spcPts val="1600"/>
              </a:spcBef>
              <a:spcAft>
                <a:spcPts val="0"/>
              </a:spcAft>
              <a:buNone/>
            </a:pPr>
            <a:r>
              <a:rPr lang="en-US" sz="1800" u="sng">
                <a:solidFill>
                  <a:srgbClr val="0097A7"/>
                </a:solidFill>
                <a:hlinkClick r:id="rId4"/>
              </a:rPr>
              <a:t>https://ratsgo.github.io</a:t>
            </a:r>
            <a:endParaRPr lang="en-US" sz="1800" u="sng">
              <a:solidFill>
                <a:srgbClr val="0097A7"/>
              </a:solidFill>
            </a:endParaRPr>
          </a:p>
          <a:p>
            <a:pPr marL="0" lvl="0" indent="0" algn="l" rtl="0">
              <a:lnSpc>
                <a:spcPct val="100000"/>
              </a:lnSpc>
              <a:spcBef>
                <a:spcPts val="1600"/>
              </a:spcBef>
              <a:spcAft>
                <a:spcPts val="0"/>
              </a:spcAft>
              <a:buNone/>
            </a:pPr>
            <a:r>
              <a:rPr lang="en-US" sz="1800" u="sng">
                <a:solidFill>
                  <a:srgbClr val="0097A7"/>
                </a:solidFill>
                <a:hlinkClick r:id="rId5"/>
              </a:rPr>
              <a:t>https://www.lucypark.kr/courses/2015-dm/text-mining.html#2-tokenize</a:t>
            </a:r>
            <a:endParaRPr sz="1800">
              <a:solidFill>
                <a:srgbClr val="595959"/>
              </a:solidFill>
            </a:endParaRPr>
          </a:p>
          <a:p>
            <a:pPr marL="0" lvl="0" indent="0" algn="l" rtl="0">
              <a:lnSpc>
                <a:spcPct val="100000"/>
              </a:lnSpc>
              <a:spcBef>
                <a:spcPts val="1600"/>
              </a:spcBef>
              <a:spcAft>
                <a:spcPts val="0"/>
              </a:spcAft>
              <a:buClr>
                <a:schemeClr val="dk1"/>
              </a:buClr>
              <a:buSzPts val="1100"/>
              <a:buFont typeface="Arial"/>
              <a:buNone/>
            </a:pPr>
            <a:r>
              <a:rPr lang="en-US" sz="1800" u="sng">
                <a:solidFill>
                  <a:schemeClr val="hlink"/>
                </a:solidFill>
                <a:hlinkClick r:id="rId6"/>
              </a:rPr>
              <a:t>https://iacryl.com/uploads/Acryl_Company.pdf</a:t>
            </a:r>
            <a:endParaRPr sz="1800">
              <a:solidFill>
                <a:srgbClr val="595959"/>
              </a:solidFill>
            </a:endParaRPr>
          </a:p>
          <a:p>
            <a:pPr marL="0" lvl="0" indent="0" algn="l" rtl="0">
              <a:lnSpc>
                <a:spcPct val="100000"/>
              </a:lnSpc>
              <a:spcBef>
                <a:spcPts val="0"/>
              </a:spcBef>
              <a:spcAft>
                <a:spcPts val="1600"/>
              </a:spcAft>
              <a:buClr>
                <a:schemeClr val="dk1"/>
              </a:buClr>
              <a:buSzPts val="1100"/>
              <a:buFont typeface="Arial"/>
              <a:buNone/>
            </a:pPr>
            <a:r>
              <a:rPr lang="en-US" sz="1800" u="sng">
                <a:solidFill>
                  <a:schemeClr val="accent5"/>
                </a:solidFill>
                <a:hlinkClick r:id="rId7"/>
              </a:rPr>
              <a:t>https://github.com/YongBeomKim/nltk</a:t>
            </a:r>
            <a:endParaRPr sz="1800">
              <a:solidFill>
                <a:srgbClr val="595959"/>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126" name="Shape 1126"/>
        <p:cNvGrpSpPr/>
        <p:nvPr/>
      </p:nvGrpSpPr>
      <p:grpSpPr>
        <a:xfrm>
          <a:off x="0" y="0"/>
          <a:ext cx="0" cy="0"/>
          <a:chOff x="0" y="0"/>
          <a:chExt cx="0" cy="0"/>
        </a:xfrm>
      </p:grpSpPr>
      <p:sp>
        <p:nvSpPr>
          <p:cNvPr id="1127" name="Google Shape;1127;p171"/>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0" b="1"/>
              <a:t>Q/A</a:t>
            </a:r>
            <a:endParaRPr sz="180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pic>
        <p:nvPicPr>
          <p:cNvPr id="141" name="Google Shape;141;p28"/>
          <p:cNvPicPr preferRelativeResize="0"/>
          <p:nvPr/>
        </p:nvPicPr>
        <p:blipFill>
          <a:blip r:embed="rId1"/>
          <a:stretch>
            <a:fillRect/>
          </a:stretch>
        </p:blipFill>
        <p:spPr>
          <a:xfrm>
            <a:off x="201800" y="426488"/>
            <a:ext cx="8740400" cy="4290525"/>
          </a:xfrm>
          <a:prstGeom prst="rect">
            <a:avLst/>
          </a:prstGeom>
          <a:noFill/>
          <a:ln>
            <a:noFill/>
          </a:ln>
        </p:spPr>
      </p:pic>
      <p:sp>
        <p:nvSpPr>
          <p:cNvPr id="142" name="Google Shape;142;p28"/>
          <p:cNvSpPr txBox="1"/>
          <p:nvPr/>
        </p:nvSpPr>
        <p:spPr>
          <a:xfrm>
            <a:off x="346710" y="548005"/>
            <a:ext cx="3816985" cy="5492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a:solidFill>
                  <a:schemeClr val="hlink"/>
                </a:solidFill>
                <a:hlinkClick r:id="rId2"/>
              </a:rPr>
              <a:t>https://wordnet.princeton.edu/</a:t>
            </a:r>
            <a:endParaRPr sz="18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131" name="Shape 1131"/>
        <p:cNvGrpSpPr/>
        <p:nvPr/>
      </p:nvGrpSpPr>
      <p:grpSpPr>
        <a:xfrm>
          <a:off x="0" y="0"/>
          <a:ext cx="0" cy="0"/>
          <a:chOff x="0" y="0"/>
          <a:chExt cx="0" cy="0"/>
        </a:xfrm>
      </p:grpSpPr>
      <p:sp>
        <p:nvSpPr>
          <p:cNvPr id="1132" name="Google Shape;1132;p172"/>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0" b="1"/>
              <a:t>수고하셨습니다</a:t>
            </a:r>
            <a:endParaRPr sz="90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6" name="Shape 146"/>
        <p:cNvGrpSpPr/>
        <p:nvPr/>
      </p:nvGrpSpPr>
      <p:grpSpPr>
        <a:xfrm>
          <a:off x="0" y="0"/>
          <a:ext cx="0" cy="0"/>
          <a:chOff x="0" y="0"/>
          <a:chExt cx="0" cy="0"/>
        </a:xfrm>
      </p:grpSpPr>
      <p:pic>
        <p:nvPicPr>
          <p:cNvPr id="147" name="Google Shape;147;p29"/>
          <p:cNvPicPr preferRelativeResize="0"/>
          <p:nvPr/>
        </p:nvPicPr>
        <p:blipFill>
          <a:blip r:embed="rId1"/>
          <a:stretch>
            <a:fillRect/>
          </a:stretch>
        </p:blipFill>
        <p:spPr>
          <a:xfrm>
            <a:off x="152400" y="873775"/>
            <a:ext cx="8839198" cy="3395950"/>
          </a:xfrm>
          <a:prstGeom prst="rect">
            <a:avLst/>
          </a:prstGeom>
          <a:noFill/>
          <a:ln>
            <a:noFill/>
          </a:ln>
        </p:spPr>
      </p:pic>
      <p:sp>
        <p:nvSpPr>
          <p:cNvPr id="148" name="Google Shape;148;p29"/>
          <p:cNvSpPr txBox="1"/>
          <p:nvPr/>
        </p:nvSpPr>
        <p:spPr>
          <a:xfrm>
            <a:off x="161290" y="4612005"/>
            <a:ext cx="8830945" cy="2559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https://developers.google.com/machine-learning/guides/text-classification/step-3</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sp>
        <p:nvSpPr>
          <p:cNvPr id="153" name="Google Shape;153;p30"/>
          <p:cNvSpPr txBox="1"/>
          <p:nvPr>
            <p:ph type="ctrTitle"/>
          </p:nvPr>
        </p:nvSpPr>
        <p:spPr>
          <a:xfrm>
            <a:off x="311700" y="744575"/>
            <a:ext cx="8520600" cy="332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9600"/>
              <a:t>문장</a:t>
            </a:r>
            <a:endParaRPr sz="9600"/>
          </a:p>
          <a:p>
            <a:pPr marL="0" lvl="0" indent="0" algn="ctr" rtl="0">
              <a:spcBef>
                <a:spcPts val="0"/>
              </a:spcBef>
              <a:spcAft>
                <a:spcPts val="0"/>
              </a:spcAft>
              <a:buNone/>
            </a:pPr>
            <a:r>
              <a:rPr lang="en-US" sz="7200"/>
              <a:t>(Sentence)</a:t>
            </a:r>
            <a:endParaRPr sz="7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pic>
        <p:nvPicPr>
          <p:cNvPr id="158" name="Google Shape;158;p31"/>
          <p:cNvPicPr preferRelativeResize="0"/>
          <p:nvPr/>
        </p:nvPicPr>
        <p:blipFill>
          <a:blip r:embed="rId1"/>
          <a:stretch>
            <a:fillRect/>
          </a:stretch>
        </p:blipFill>
        <p:spPr>
          <a:xfrm>
            <a:off x="161925" y="1000800"/>
            <a:ext cx="8839204" cy="31418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1"/>
          <a:srcRect r="4315" b="10889"/>
          <a:stretch>
            <a:fillRect/>
          </a:stretch>
        </p:blipFill>
        <p:spPr>
          <a:xfrm>
            <a:off x="-152400" y="152400"/>
            <a:ext cx="9317125" cy="49000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pic>
        <p:nvPicPr>
          <p:cNvPr id="163" name="Google Shape;163;p32"/>
          <p:cNvPicPr preferRelativeResize="0"/>
          <p:nvPr/>
        </p:nvPicPr>
        <p:blipFill>
          <a:blip r:embed="rId1"/>
          <a:stretch>
            <a:fillRect/>
          </a:stretch>
        </p:blipFill>
        <p:spPr>
          <a:xfrm>
            <a:off x="152400" y="152400"/>
            <a:ext cx="8757448" cy="4838699"/>
          </a:xfrm>
          <a:prstGeom prst="rect">
            <a:avLst/>
          </a:prstGeom>
          <a:noFill/>
          <a:ln>
            <a:noFill/>
          </a:ln>
        </p:spPr>
      </p:pic>
      <p:sp>
        <p:nvSpPr>
          <p:cNvPr id="164" name="Google Shape;164;p32"/>
          <p:cNvSpPr txBox="1"/>
          <p:nvPr/>
        </p:nvSpPr>
        <p:spPr>
          <a:xfrm>
            <a:off x="327660" y="954405"/>
            <a:ext cx="7734300" cy="628650"/>
          </a:xfrm>
          <a:prstGeom prst="rect">
            <a:avLst/>
          </a:prstGeom>
          <a:solidFill>
            <a:srgbClr val="FFFFFF"/>
          </a:solidFill>
          <a:ln w="38100" cap="flat" cmpd="sng">
            <a:solidFill>
              <a:srgbClr val="FF0000"/>
            </a:solidFill>
            <a:prstDash val="solid"/>
            <a:round/>
            <a:headEnd type="none" w="sm" len="sm"/>
            <a:tailEnd type="none" w="sm" len="sm"/>
          </a:ln>
          <a:effectLst>
            <a:outerShdw blurRad="57150" dist="200025" dir="258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2400" b="1"/>
              <a:t>문맥 자유 문법(CFG, context-free grammar)</a:t>
            </a:r>
            <a:endParaRPr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1" animBg="1"/>
      <p:bldP spid="164"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pic>
        <p:nvPicPr>
          <p:cNvPr id="169" name="Google Shape;169;p33"/>
          <p:cNvPicPr preferRelativeResize="0"/>
          <p:nvPr/>
        </p:nvPicPr>
        <p:blipFill rotWithShape="1">
          <a:blip r:embed="rId1"/>
          <a:srcRect t="4379"/>
          <a:stretch>
            <a:fillRect/>
          </a:stretch>
        </p:blipFill>
        <p:spPr>
          <a:xfrm>
            <a:off x="1401550" y="255750"/>
            <a:ext cx="6340901" cy="4669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3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자연어 작업과정</a:t>
            </a:r>
            <a:endParaRPr b="1"/>
          </a:p>
          <a:p>
            <a:pPr marL="0" lvl="0" indent="0" algn="l" rtl="0">
              <a:spcBef>
                <a:spcPts val="0"/>
              </a:spcBef>
              <a:spcAft>
                <a:spcPts val="0"/>
              </a:spcAft>
              <a:buNone/>
            </a:pPr>
            <a:endParaRPr b="1"/>
          </a:p>
        </p:txBody>
      </p:sp>
      <p:sp>
        <p:nvSpPr>
          <p:cNvPr id="175" name="Google Shape;175;p3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2800"/>
              </a:spcBef>
              <a:spcAft>
                <a:spcPts val="0"/>
              </a:spcAft>
              <a:buClr>
                <a:schemeClr val="dk1"/>
              </a:buClr>
              <a:buSzPts val="2400"/>
              <a:buAutoNum type="arabicPeriod"/>
            </a:pPr>
            <a:r>
              <a:rPr lang="en-US" sz="2400" b="1">
                <a:solidFill>
                  <a:schemeClr val="dk1"/>
                </a:solidFill>
              </a:rPr>
              <a:t>음운론(Phonology)</a:t>
            </a:r>
            <a:r>
              <a:rPr lang="en-US" sz="2400">
                <a:solidFill>
                  <a:schemeClr val="dk1"/>
                </a:solidFill>
              </a:rPr>
              <a:t> : 말소리 연구  </a:t>
            </a:r>
            <a:r>
              <a:rPr lang="en-US" sz="1400" b="1">
                <a:solidFill>
                  <a:schemeClr val="dk1"/>
                </a:solidFill>
              </a:rPr>
              <a:t>ex) 음성인식</a:t>
            </a:r>
            <a:endParaRPr sz="1400" b="1">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형태론(Morphology) : </a:t>
            </a:r>
            <a:r>
              <a:rPr lang="en-US" sz="2400">
                <a:solidFill>
                  <a:schemeClr val="dk1"/>
                </a:solidFill>
              </a:rPr>
              <a:t>단어 정규화/ 형태소</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통사론(Syntax) : </a:t>
            </a:r>
            <a:r>
              <a:rPr lang="en-US" sz="2400">
                <a:solidFill>
                  <a:schemeClr val="dk1"/>
                </a:solidFill>
              </a:rPr>
              <a:t>문법구조(Passing)</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의미론(Senmantics) : </a:t>
            </a:r>
            <a:r>
              <a:rPr lang="en-US" sz="2400">
                <a:solidFill>
                  <a:schemeClr val="dk1"/>
                </a:solidFill>
              </a:rPr>
              <a:t>의미차이 </a:t>
            </a:r>
            <a:r>
              <a:rPr lang="en-US" sz="1400" b="1">
                <a:solidFill>
                  <a:schemeClr val="dk1"/>
                </a:solidFill>
              </a:rPr>
              <a:t>ex) 뉘앙스, 톤, 의도(긍/부정)</a:t>
            </a:r>
            <a:endParaRPr sz="1400" b="1">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추리론(Reasoning)</a:t>
            </a:r>
            <a:r>
              <a:rPr lang="en-US" sz="2400">
                <a:solidFill>
                  <a:schemeClr val="dk1"/>
                </a:solidFill>
              </a:rPr>
              <a:t> : 도메인 특성 </a:t>
            </a:r>
            <a:r>
              <a:rPr lang="en-US" sz="1400" b="1">
                <a:solidFill>
                  <a:schemeClr val="dk1"/>
                </a:solidFill>
              </a:rPr>
              <a:t>ex) 전문용어, 세대별 용어</a:t>
            </a:r>
            <a:endParaRPr sz="3000" b="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pic>
        <p:nvPicPr>
          <p:cNvPr id="180" name="Google Shape;180;p35"/>
          <p:cNvPicPr preferRelativeResize="0"/>
          <p:nvPr/>
        </p:nvPicPr>
        <p:blipFill rotWithShape="1">
          <a:blip r:embed="rId1"/>
          <a:srcRect l="2592" r="3139" b="58842"/>
          <a:stretch>
            <a:fillRect/>
          </a:stretch>
        </p:blipFill>
        <p:spPr>
          <a:xfrm>
            <a:off x="0" y="2068729"/>
            <a:ext cx="9144000" cy="3113922"/>
          </a:xfrm>
          <a:prstGeom prst="rect">
            <a:avLst/>
          </a:prstGeom>
          <a:noFill/>
          <a:ln>
            <a:noFill/>
          </a:ln>
        </p:spPr>
      </p:pic>
      <p:sp>
        <p:nvSpPr>
          <p:cNvPr id="181" name="Google Shape;181;p35"/>
          <p:cNvSpPr txBox="1"/>
          <p:nvPr>
            <p:ph type="title"/>
          </p:nvPr>
        </p:nvSpPr>
        <p:spPr>
          <a:xfrm>
            <a:off x="311700" y="2571750"/>
            <a:ext cx="8520600" cy="841800"/>
          </a:xfrm>
          <a:prstGeom prst="rect">
            <a:avLst/>
          </a:prstGeom>
          <a:noFill/>
          <a:effectLst>
            <a:outerShdw blurRad="57150" dist="19050" dir="540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1000" b="1">
                <a:solidFill>
                  <a:srgbClr val="222222"/>
                </a:solidFill>
                <a:highlight>
                  <a:srgbClr val="FFFFFF"/>
                </a:highlight>
              </a:rPr>
              <a:t>자연어 분석</a:t>
            </a:r>
            <a:endParaRPr sz="11000" b="1">
              <a:solidFill>
                <a:srgbClr val="222222"/>
              </a:solidFill>
              <a:highlight>
                <a:srgbClr val="FFFFFF"/>
              </a:highlight>
            </a:endParaRPr>
          </a:p>
        </p:txBody>
      </p:sp>
      <p:sp>
        <p:nvSpPr>
          <p:cNvPr id="182" name="Google Shape;182;p35"/>
          <p:cNvSpPr txBox="1"/>
          <p:nvPr/>
        </p:nvSpPr>
        <p:spPr>
          <a:xfrm>
            <a:off x="540450" y="293525"/>
            <a:ext cx="6267900" cy="8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a:t>CHAPTER 2</a:t>
            </a:r>
            <a:endParaRPr sz="40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pic>
        <p:nvPicPr>
          <p:cNvPr id="187" name="Google Shape;187;p36"/>
          <p:cNvPicPr preferRelativeResize="0"/>
          <p:nvPr/>
        </p:nvPicPr>
        <p:blipFill>
          <a:blip r:embed="rId1"/>
          <a:stretch>
            <a:fillRect/>
          </a:stretch>
        </p:blipFill>
        <p:spPr>
          <a:xfrm>
            <a:off x="152400" y="152400"/>
            <a:ext cx="8448128" cy="4838698"/>
          </a:xfrm>
          <a:prstGeom prst="rect">
            <a:avLst/>
          </a:prstGeom>
          <a:noFill/>
          <a:ln>
            <a:noFill/>
          </a:ln>
        </p:spPr>
      </p:pic>
      <p:sp>
        <p:nvSpPr>
          <p:cNvPr id="188" name="Google Shape;188;p36"/>
          <p:cNvSpPr txBox="1"/>
          <p:nvPr/>
        </p:nvSpPr>
        <p:spPr>
          <a:xfrm>
            <a:off x="9898625" y="3703700"/>
            <a:ext cx="5456100" cy="6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9" name="Google Shape;189;p36"/>
          <p:cNvSpPr txBox="1"/>
          <p:nvPr/>
        </p:nvSpPr>
        <p:spPr>
          <a:xfrm>
            <a:off x="189450" y="4707775"/>
            <a:ext cx="5124600" cy="2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출처 : </a:t>
            </a:r>
            <a:r>
              <a:rPr lang="en-US">
                <a:solidFill>
                  <a:schemeClr val="dk1"/>
                </a:solidFill>
              </a:rPr>
              <a:t>https://www.mdpi.com/2220-9964/6/11/368</a:t>
            </a:r>
            <a:endParaRPr lang="en-US">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pic>
        <p:nvPicPr>
          <p:cNvPr id="194" name="Google Shape;194;p37"/>
          <p:cNvPicPr preferRelativeResize="0"/>
          <p:nvPr/>
        </p:nvPicPr>
        <p:blipFill rotWithShape="1">
          <a:blip r:embed="rId1"/>
          <a:srcRect t="20880" b="4731"/>
          <a:stretch>
            <a:fillRect/>
          </a:stretch>
        </p:blipFill>
        <p:spPr>
          <a:xfrm>
            <a:off x="430750" y="342725"/>
            <a:ext cx="8282501" cy="4620800"/>
          </a:xfrm>
          <a:prstGeom prst="rect">
            <a:avLst/>
          </a:prstGeom>
          <a:noFill/>
          <a:ln>
            <a:noFill/>
          </a:ln>
        </p:spPr>
      </p:pic>
      <p:sp>
        <p:nvSpPr>
          <p:cNvPr id="195" name="Google Shape;195;p37"/>
          <p:cNvSpPr txBox="1"/>
          <p:nvPr/>
        </p:nvSpPr>
        <p:spPr>
          <a:xfrm>
            <a:off x="441200" y="4673275"/>
            <a:ext cx="3633300" cy="356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출처 </a:t>
            </a:r>
            <a:r>
              <a:rPr lang="en-US" u="sng">
                <a:solidFill>
                  <a:schemeClr val="hlink"/>
                </a:solidFill>
                <a:hlinkClick r:id="rId2"/>
              </a:rPr>
              <a:t>https://slideplayer.com/slide/5371792/</a:t>
            </a:r>
            <a:endParaRPr lang="en-US" u="sng">
              <a:solidFill>
                <a:schemeClr val="hlink"/>
              </a:solidFill>
              <a:hlinkClick r:id="rId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99" name="Shape 199"/>
        <p:cNvGrpSpPr/>
        <p:nvPr/>
      </p:nvGrpSpPr>
      <p:grpSpPr>
        <a:xfrm>
          <a:off x="0" y="0"/>
          <a:ext cx="0" cy="0"/>
          <a:chOff x="0" y="0"/>
          <a:chExt cx="0" cy="0"/>
        </a:xfrm>
      </p:grpSpPr>
      <p:pic>
        <p:nvPicPr>
          <p:cNvPr id="200" name="Google Shape;200;p38"/>
          <p:cNvPicPr preferRelativeResize="0"/>
          <p:nvPr/>
        </p:nvPicPr>
        <p:blipFill rotWithShape="1">
          <a:blip r:embed="rId1"/>
          <a:srcRect l="22763" t="7166" r="24087" b="41014"/>
          <a:stretch>
            <a:fillRect/>
          </a:stretch>
        </p:blipFill>
        <p:spPr>
          <a:xfrm>
            <a:off x="1521675" y="2303000"/>
            <a:ext cx="2571750" cy="2507450"/>
          </a:xfrm>
          <a:prstGeom prst="rect">
            <a:avLst/>
          </a:prstGeom>
          <a:noFill/>
          <a:ln>
            <a:noFill/>
          </a:ln>
        </p:spPr>
      </p:pic>
      <p:sp>
        <p:nvSpPr>
          <p:cNvPr id="201" name="Google Shape;201;p38"/>
          <p:cNvSpPr txBox="1"/>
          <p:nvPr/>
        </p:nvSpPr>
        <p:spPr>
          <a:xfrm>
            <a:off x="438750" y="3319275"/>
            <a:ext cx="17121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38761D"/>
                </a:solidFill>
              </a:rPr>
              <a:t>Token</a:t>
            </a:r>
            <a:endParaRPr sz="3000" b="1">
              <a:solidFill>
                <a:srgbClr val="38761D"/>
              </a:solidFill>
            </a:endParaRPr>
          </a:p>
        </p:txBody>
      </p:sp>
      <p:sp>
        <p:nvSpPr>
          <p:cNvPr id="202" name="Google Shape;202;p38"/>
          <p:cNvSpPr txBox="1"/>
          <p:nvPr/>
        </p:nvSpPr>
        <p:spPr>
          <a:xfrm>
            <a:off x="1253125" y="2636700"/>
            <a:ext cx="17121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38761D"/>
                </a:solidFill>
              </a:rPr>
              <a:t>Token</a:t>
            </a:r>
            <a:endParaRPr sz="3000" b="1">
              <a:solidFill>
                <a:srgbClr val="38761D"/>
              </a:solidFill>
            </a:endParaRPr>
          </a:p>
        </p:txBody>
      </p:sp>
      <p:pic>
        <p:nvPicPr>
          <p:cNvPr id="203" name="Google Shape;203;p38"/>
          <p:cNvPicPr preferRelativeResize="0"/>
          <p:nvPr/>
        </p:nvPicPr>
        <p:blipFill rotWithShape="1">
          <a:blip r:embed="rId2"/>
          <a:srcRect b="56758"/>
          <a:stretch>
            <a:fillRect/>
          </a:stretch>
        </p:blipFill>
        <p:spPr>
          <a:xfrm>
            <a:off x="3621450" y="1101820"/>
            <a:ext cx="1643075" cy="1050000"/>
          </a:xfrm>
          <a:prstGeom prst="rect">
            <a:avLst/>
          </a:prstGeom>
          <a:noFill/>
          <a:ln>
            <a:noFill/>
          </a:ln>
        </p:spPr>
      </p:pic>
      <p:pic>
        <p:nvPicPr>
          <p:cNvPr id="204" name="Google Shape;204;p38"/>
          <p:cNvPicPr preferRelativeResize="0"/>
          <p:nvPr/>
        </p:nvPicPr>
        <p:blipFill rotWithShape="1">
          <a:blip r:embed="rId3"/>
          <a:srcRect l="29299" t="24167" r="32613" b="40978"/>
          <a:stretch>
            <a:fillRect/>
          </a:stretch>
        </p:blipFill>
        <p:spPr>
          <a:xfrm>
            <a:off x="483975" y="797025"/>
            <a:ext cx="2335999" cy="1419449"/>
          </a:xfrm>
          <a:prstGeom prst="rect">
            <a:avLst/>
          </a:prstGeom>
          <a:noFill/>
          <a:ln>
            <a:noFill/>
          </a:ln>
        </p:spPr>
      </p:pic>
      <p:sp>
        <p:nvSpPr>
          <p:cNvPr id="205" name="Google Shape;205;p38"/>
          <p:cNvSpPr/>
          <p:nvPr/>
        </p:nvSpPr>
        <p:spPr>
          <a:xfrm rot="-3445718">
            <a:off x="855215" y="2411213"/>
            <a:ext cx="750070" cy="776116"/>
          </a:xfrm>
          <a:prstGeom prst="bentArrow">
            <a:avLst>
              <a:gd name="adj1" fmla="val 25000"/>
              <a:gd name="adj2" fmla="val 25000"/>
              <a:gd name="adj3" fmla="val 25000"/>
              <a:gd name="adj4" fmla="val 4375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38"/>
          <p:cNvSpPr txBox="1"/>
          <p:nvPr/>
        </p:nvSpPr>
        <p:spPr>
          <a:xfrm>
            <a:off x="590675" y="224500"/>
            <a:ext cx="22293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A61C00"/>
                </a:solidFill>
              </a:rPr>
              <a:t>Tokenizing</a:t>
            </a:r>
            <a:endParaRPr sz="2400" b="1">
              <a:solidFill>
                <a:srgbClr val="A61C00"/>
              </a:solidFill>
            </a:endParaRPr>
          </a:p>
          <a:p>
            <a:pPr marL="0" lvl="0" indent="0" algn="ctr" rtl="0">
              <a:spcBef>
                <a:spcPts val="0"/>
              </a:spcBef>
              <a:spcAft>
                <a:spcPts val="0"/>
              </a:spcAft>
              <a:buNone/>
            </a:pPr>
            <a:r>
              <a:rPr lang="en-US" b="1">
                <a:solidFill>
                  <a:srgbClr val="A61C00"/>
                </a:solidFill>
              </a:rPr>
              <a:t>(Regex)</a:t>
            </a:r>
            <a:endParaRPr b="1">
              <a:solidFill>
                <a:srgbClr val="A61C00"/>
              </a:solidFill>
            </a:endParaRPr>
          </a:p>
        </p:txBody>
      </p:sp>
      <p:sp>
        <p:nvSpPr>
          <p:cNvPr id="207" name="Google Shape;207;p38"/>
          <p:cNvSpPr/>
          <p:nvPr/>
        </p:nvSpPr>
        <p:spPr>
          <a:xfrm>
            <a:off x="3006800" y="1355850"/>
            <a:ext cx="461400" cy="3243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38"/>
          <p:cNvSpPr txBox="1"/>
          <p:nvPr/>
        </p:nvSpPr>
        <p:spPr>
          <a:xfrm>
            <a:off x="3404538" y="394775"/>
            <a:ext cx="22293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A61C00"/>
                </a:solidFill>
              </a:rPr>
              <a:t>Stemming/</a:t>
            </a:r>
            <a:endParaRPr sz="1800" b="1">
              <a:solidFill>
                <a:srgbClr val="A61C00"/>
              </a:solidFill>
            </a:endParaRPr>
          </a:p>
          <a:p>
            <a:pPr marL="0" lvl="0" indent="0" algn="ctr" rtl="0">
              <a:spcBef>
                <a:spcPts val="0"/>
              </a:spcBef>
              <a:spcAft>
                <a:spcPts val="0"/>
              </a:spcAft>
              <a:buNone/>
            </a:pPr>
            <a:r>
              <a:rPr lang="en-US" sz="1800" b="1">
                <a:solidFill>
                  <a:srgbClr val="A61C00"/>
                </a:solidFill>
              </a:rPr>
              <a:t>Tagging</a:t>
            </a:r>
            <a:endParaRPr sz="1800" b="1">
              <a:solidFill>
                <a:srgbClr val="A61C00"/>
              </a:solidFill>
            </a:endParaRPr>
          </a:p>
        </p:txBody>
      </p:sp>
      <p:pic>
        <p:nvPicPr>
          <p:cNvPr id="209" name="Google Shape;209;p38"/>
          <p:cNvPicPr preferRelativeResize="0"/>
          <p:nvPr/>
        </p:nvPicPr>
        <p:blipFill rotWithShape="1">
          <a:blip r:embed="rId4"/>
          <a:srcRect t="11101" r="35579" b="42659"/>
          <a:stretch>
            <a:fillRect/>
          </a:stretch>
        </p:blipFill>
        <p:spPr>
          <a:xfrm>
            <a:off x="5975500" y="1066025"/>
            <a:ext cx="2336000" cy="1121598"/>
          </a:xfrm>
          <a:prstGeom prst="rect">
            <a:avLst/>
          </a:prstGeom>
          <a:noFill/>
          <a:ln>
            <a:noFill/>
          </a:ln>
        </p:spPr>
      </p:pic>
      <p:sp>
        <p:nvSpPr>
          <p:cNvPr id="210" name="Google Shape;210;p38"/>
          <p:cNvSpPr/>
          <p:nvPr/>
        </p:nvSpPr>
        <p:spPr>
          <a:xfrm>
            <a:off x="5437725" y="1314375"/>
            <a:ext cx="461400" cy="3243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38"/>
          <p:cNvSpPr txBox="1"/>
          <p:nvPr/>
        </p:nvSpPr>
        <p:spPr>
          <a:xfrm>
            <a:off x="6077300" y="615800"/>
            <a:ext cx="2132400" cy="32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A61C00"/>
                </a:solidFill>
              </a:rPr>
              <a:t>WordCloud</a:t>
            </a:r>
            <a:endParaRPr sz="2400" b="1">
              <a:solidFill>
                <a:srgbClr val="A61C00"/>
              </a:solidFill>
            </a:endParaRPr>
          </a:p>
        </p:txBody>
      </p:sp>
      <p:sp>
        <p:nvSpPr>
          <p:cNvPr id="212" name="Google Shape;212;p38"/>
          <p:cNvSpPr txBox="1"/>
          <p:nvPr/>
        </p:nvSpPr>
        <p:spPr>
          <a:xfrm>
            <a:off x="0" y="4242435"/>
            <a:ext cx="2637155" cy="6318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a:solidFill>
                  <a:srgbClr val="A61C00"/>
                </a:solidFill>
              </a:rPr>
              <a:t>Document</a:t>
            </a:r>
            <a:endParaRPr sz="3000" b="1">
              <a:solidFill>
                <a:srgbClr val="A61C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par>
                                <p:cTn id="8" presetID="10" presetClass="entr" presetSubtype="0" fill="hold" nodeType="with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1000"/>
                                        <p:tgtEl>
                                          <p:spTgt spid="2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fade">
                                      <p:cBhvr>
                                        <p:cTn id="15" dur="1000"/>
                                        <p:tgtEl>
                                          <p:spTgt spid="204"/>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1000"/>
                                        <p:tgtEl>
                                          <p:spTgt spid="205"/>
                                        </p:tgtEl>
                                      </p:cBhvr>
                                    </p:animEffect>
                                  </p:childTnLst>
                                </p:cTn>
                              </p:par>
                              <p:par>
                                <p:cTn id="19" presetID="10" presetClass="entr" presetSubtype="0" fill="hold" nodeType="withEffect">
                                  <p:stCondLst>
                                    <p:cond delay="0"/>
                                  </p:stCondLst>
                                  <p:childTnLst>
                                    <p:set>
                                      <p:cBhvr>
                                        <p:cTn id="20" dur="1" fill="hold">
                                          <p:stCondLst>
                                            <p:cond delay="0"/>
                                          </p:stCondLst>
                                        </p:cTn>
                                        <p:tgtEl>
                                          <p:spTgt spid="206"/>
                                        </p:tgtEl>
                                        <p:attrNameLst>
                                          <p:attrName>style.visibility</p:attrName>
                                        </p:attrNameLst>
                                      </p:cBhvr>
                                      <p:to>
                                        <p:strVal val="visible"/>
                                      </p:to>
                                    </p:set>
                                    <p:animEffect transition="in" filter="fade">
                                      <p:cBhvr>
                                        <p:cTn id="21" dur="1000"/>
                                        <p:tgtEl>
                                          <p:spTgt spid="20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3"/>
                                        </p:tgtEl>
                                        <p:attrNameLst>
                                          <p:attrName>style.visibility</p:attrName>
                                        </p:attrNameLst>
                                      </p:cBhvr>
                                      <p:to>
                                        <p:strVal val="visible"/>
                                      </p:to>
                                    </p:set>
                                    <p:animEffect transition="in" filter="fade">
                                      <p:cBhvr>
                                        <p:cTn id="26" dur="1000"/>
                                        <p:tgtEl>
                                          <p:spTgt spid="203"/>
                                        </p:tgtEl>
                                      </p:cBhvr>
                                    </p:animEffect>
                                  </p:childTnLst>
                                </p:cTn>
                              </p:par>
                              <p:par>
                                <p:cTn id="27" presetID="10" presetClass="entr" presetSubtype="0" fill="hold" nodeType="withEffect">
                                  <p:stCondLst>
                                    <p:cond delay="0"/>
                                  </p:stCondLst>
                                  <p:childTnLst>
                                    <p:set>
                                      <p:cBhvr>
                                        <p:cTn id="28" dur="1" fill="hold">
                                          <p:stCondLst>
                                            <p:cond delay="0"/>
                                          </p:stCondLst>
                                        </p:cTn>
                                        <p:tgtEl>
                                          <p:spTgt spid="207"/>
                                        </p:tgtEl>
                                        <p:attrNameLst>
                                          <p:attrName>style.visibility</p:attrName>
                                        </p:attrNameLst>
                                      </p:cBhvr>
                                      <p:to>
                                        <p:strVal val="visible"/>
                                      </p:to>
                                    </p:set>
                                    <p:animEffect transition="in" filter="fade">
                                      <p:cBhvr>
                                        <p:cTn id="29" dur="1000"/>
                                        <p:tgtEl>
                                          <p:spTgt spid="207"/>
                                        </p:tgtEl>
                                      </p:cBhvr>
                                    </p:animEffect>
                                  </p:childTnLst>
                                </p:cTn>
                              </p:par>
                              <p:par>
                                <p:cTn id="30" presetID="10" presetClass="entr" presetSubtype="0" fill="hold" nodeType="withEffect">
                                  <p:stCondLst>
                                    <p:cond delay="0"/>
                                  </p:stCondLst>
                                  <p:childTnLst>
                                    <p:set>
                                      <p:cBhvr>
                                        <p:cTn id="31" dur="1" fill="hold">
                                          <p:stCondLst>
                                            <p:cond delay="0"/>
                                          </p:stCondLst>
                                        </p:cTn>
                                        <p:tgtEl>
                                          <p:spTgt spid="208"/>
                                        </p:tgtEl>
                                        <p:attrNameLst>
                                          <p:attrName>style.visibility</p:attrName>
                                        </p:attrNameLst>
                                      </p:cBhvr>
                                      <p:to>
                                        <p:strVal val="visible"/>
                                      </p:to>
                                    </p:set>
                                    <p:animEffect transition="in" filter="fade">
                                      <p:cBhvr>
                                        <p:cTn id="32" dur="1000"/>
                                        <p:tgtEl>
                                          <p:spTgt spid="20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9"/>
                                        </p:tgtEl>
                                        <p:attrNameLst>
                                          <p:attrName>style.visibility</p:attrName>
                                        </p:attrNameLst>
                                      </p:cBhvr>
                                      <p:to>
                                        <p:strVal val="visible"/>
                                      </p:to>
                                    </p:set>
                                    <p:animEffect transition="in" filter="fade">
                                      <p:cBhvr>
                                        <p:cTn id="37" dur="1000"/>
                                        <p:tgtEl>
                                          <p:spTgt spid="209"/>
                                        </p:tgtEl>
                                      </p:cBhvr>
                                    </p:animEffect>
                                  </p:childTnLst>
                                </p:cTn>
                              </p:par>
                              <p:par>
                                <p:cTn id="38" presetID="10" presetClass="entr" presetSubtype="0" fill="hold" nodeType="withEffect">
                                  <p:stCondLst>
                                    <p:cond delay="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1000"/>
                                        <p:tgtEl>
                                          <p:spTgt spid="210"/>
                                        </p:tgtEl>
                                      </p:cBhvr>
                                    </p:animEffect>
                                  </p:childTnLst>
                                </p:cTn>
                              </p:par>
                              <p:par>
                                <p:cTn id="41" presetID="10" presetClass="entr" presetSubtype="0" fill="hold" nodeType="withEffect">
                                  <p:stCondLst>
                                    <p:cond delay="0"/>
                                  </p:stCondLst>
                                  <p:childTnLst>
                                    <p:set>
                                      <p:cBhvr>
                                        <p:cTn id="42" dur="1" fill="hold">
                                          <p:stCondLst>
                                            <p:cond delay="0"/>
                                          </p:stCondLst>
                                        </p:cTn>
                                        <p:tgtEl>
                                          <p:spTgt spid="211"/>
                                        </p:tgtEl>
                                        <p:attrNameLst>
                                          <p:attrName>style.visibility</p:attrName>
                                        </p:attrNameLst>
                                      </p:cBhvr>
                                      <p:to>
                                        <p:strVal val="visible"/>
                                      </p:to>
                                    </p:set>
                                    <p:animEffect transition="in" filter="fade">
                                      <p:cBhvr>
                                        <p:cTn id="43"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16" name="Shape 216"/>
        <p:cNvGrpSpPr/>
        <p:nvPr/>
      </p:nvGrpSpPr>
      <p:grpSpPr>
        <a:xfrm>
          <a:off x="0" y="0"/>
          <a:ext cx="0" cy="0"/>
          <a:chOff x="0" y="0"/>
          <a:chExt cx="0" cy="0"/>
        </a:xfrm>
      </p:grpSpPr>
      <p:pic>
        <p:nvPicPr>
          <p:cNvPr id="217" name="Google Shape;217;p39"/>
          <p:cNvPicPr preferRelativeResize="0"/>
          <p:nvPr/>
        </p:nvPicPr>
        <p:blipFill rotWithShape="1">
          <a:blip r:embed="rId1"/>
          <a:srcRect b="56758"/>
          <a:stretch>
            <a:fillRect/>
          </a:stretch>
        </p:blipFill>
        <p:spPr>
          <a:xfrm>
            <a:off x="1806950" y="2436145"/>
            <a:ext cx="1643075" cy="1050000"/>
          </a:xfrm>
          <a:prstGeom prst="rect">
            <a:avLst/>
          </a:prstGeom>
          <a:noFill/>
          <a:ln>
            <a:noFill/>
          </a:ln>
        </p:spPr>
      </p:pic>
      <p:sp>
        <p:nvSpPr>
          <p:cNvPr id="218" name="Google Shape;218;p39"/>
          <p:cNvSpPr txBox="1"/>
          <p:nvPr/>
        </p:nvSpPr>
        <p:spPr>
          <a:xfrm>
            <a:off x="1590038" y="1729100"/>
            <a:ext cx="2229300" cy="63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A61C00"/>
                </a:solidFill>
              </a:rPr>
              <a:t>Stemming/</a:t>
            </a:r>
            <a:endParaRPr sz="1800" b="1">
              <a:solidFill>
                <a:srgbClr val="A61C00"/>
              </a:solidFill>
            </a:endParaRPr>
          </a:p>
          <a:p>
            <a:pPr marL="0" lvl="0" indent="0" algn="ctr" rtl="0">
              <a:spcBef>
                <a:spcPts val="0"/>
              </a:spcBef>
              <a:spcAft>
                <a:spcPts val="0"/>
              </a:spcAft>
              <a:buNone/>
            </a:pPr>
            <a:r>
              <a:rPr lang="en-US" sz="1800" b="1">
                <a:solidFill>
                  <a:srgbClr val="A61C00"/>
                </a:solidFill>
              </a:rPr>
              <a:t>Tagging</a:t>
            </a:r>
            <a:endParaRPr sz="1800" b="1">
              <a:solidFill>
                <a:srgbClr val="A61C00"/>
              </a:solidFill>
            </a:endParaRPr>
          </a:p>
        </p:txBody>
      </p:sp>
      <p:sp>
        <p:nvSpPr>
          <p:cNvPr id="219" name="Google Shape;219;p39"/>
          <p:cNvSpPr txBox="1"/>
          <p:nvPr/>
        </p:nvSpPr>
        <p:spPr>
          <a:xfrm>
            <a:off x="5641875" y="1786950"/>
            <a:ext cx="2132400" cy="32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A61C00"/>
                </a:solidFill>
              </a:rPr>
              <a:t>Word2Vec</a:t>
            </a:r>
            <a:endParaRPr sz="2400" b="1">
              <a:solidFill>
                <a:srgbClr val="A61C00"/>
              </a:solidFill>
            </a:endParaRPr>
          </a:p>
        </p:txBody>
      </p:sp>
      <p:sp>
        <p:nvSpPr>
          <p:cNvPr id="220" name="Google Shape;220;p39"/>
          <p:cNvSpPr/>
          <p:nvPr/>
        </p:nvSpPr>
        <p:spPr>
          <a:xfrm rot="-5400000">
            <a:off x="4492925" y="2543475"/>
            <a:ext cx="297900" cy="685800"/>
          </a:xfrm>
          <a:prstGeom prst="downArrow">
            <a:avLst>
              <a:gd name="adj1" fmla="val 50000"/>
              <a:gd name="adj2" fmla="val 50000"/>
            </a:avLst>
          </a:prstGeom>
          <a:solidFill>
            <a:srgbClr val="EEEEEE"/>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21" name="Google Shape;221;p39"/>
          <p:cNvPicPr preferRelativeResize="0"/>
          <p:nvPr/>
        </p:nvPicPr>
        <p:blipFill>
          <a:blip r:embed="rId2"/>
          <a:stretch>
            <a:fillRect/>
          </a:stretch>
        </p:blipFill>
        <p:spPr>
          <a:xfrm>
            <a:off x="5729578" y="2166650"/>
            <a:ext cx="1957000" cy="1446601"/>
          </a:xfrm>
          <a:prstGeom prst="rect">
            <a:avLst/>
          </a:prstGeom>
          <a:noFill/>
          <a:ln>
            <a:noFill/>
          </a:ln>
        </p:spPr>
      </p:pic>
      <p:pic>
        <p:nvPicPr>
          <p:cNvPr id="57" name="Google Shape;57;p13"/>
          <p:cNvPicPr preferRelativeResize="0"/>
          <p:nvPr/>
        </p:nvPicPr>
        <p:blipFill rotWithShape="1">
          <a:blip r:embed="rId3"/>
          <a:srcRect l="20103" t="32524" r="20223" b="37620"/>
          <a:stretch>
            <a:fillRect/>
          </a:stretch>
        </p:blipFill>
        <p:spPr>
          <a:xfrm rot="-1160608">
            <a:off x="6500095" y="896347"/>
            <a:ext cx="1662349" cy="467825"/>
          </a:xfrm>
          <a:prstGeom prst="rect">
            <a:avLst/>
          </a:prstGeom>
          <a:noFill/>
          <a:ln>
            <a:noFill/>
          </a:ln>
        </p:spPr>
      </p:pic>
      <p:sp>
        <p:nvSpPr>
          <p:cNvPr id="58" name="Google Shape;58;p13"/>
          <p:cNvSpPr/>
          <p:nvPr/>
        </p:nvSpPr>
        <p:spPr>
          <a:xfrm rot="-1163953">
            <a:off x="6284764" y="1398621"/>
            <a:ext cx="163481" cy="156742"/>
          </a:xfrm>
          <a:prstGeom prst="plus">
            <a:avLst>
              <a:gd name="adj" fmla="val 25000"/>
            </a:avLst>
          </a:prstGeom>
          <a:solidFill>
            <a:srgbClr val="CC0000"/>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fade">
                                      <p:cBhvr>
                                        <p:cTn id="12" dur="10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
                                        </p:tgtEl>
                                        <p:attrNameLst>
                                          <p:attrName>style.visibility</p:attrName>
                                        </p:attrNameLst>
                                      </p:cBhvr>
                                      <p:to>
                                        <p:strVal val="visible"/>
                                      </p:to>
                                    </p:set>
                                    <p:animEffect transition="in" filter="fade">
                                      <p:cBhvr>
                                        <p:cTn id="17" dur="1000"/>
                                        <p:tgtEl>
                                          <p:spTgt spid="22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000" b="1"/>
              <a:t>자연어 분석</a:t>
            </a:r>
            <a:endParaRPr sz="3000" b="1"/>
          </a:p>
        </p:txBody>
      </p:sp>
      <p:sp>
        <p:nvSpPr>
          <p:cNvPr id="227" name="Google Shape;227;p4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3000" b="1">
                <a:solidFill>
                  <a:schemeClr val="dk1"/>
                </a:solidFill>
              </a:rPr>
              <a:t>자연어 객체들</a:t>
            </a:r>
            <a:r>
              <a:rPr lang="en-US" sz="3000">
                <a:solidFill>
                  <a:schemeClr val="dk1"/>
                </a:solidFill>
              </a:rPr>
              <a:t> (</a:t>
            </a:r>
            <a:r>
              <a:rPr lang="en-US" sz="3000" b="1">
                <a:solidFill>
                  <a:schemeClr val="dk1"/>
                </a:solidFill>
              </a:rPr>
              <a:t>Tokens</a:t>
            </a:r>
            <a:r>
              <a:rPr lang="en-US" sz="3000">
                <a:solidFill>
                  <a:schemeClr val="dk1"/>
                </a:solidFill>
              </a:rPr>
              <a:t>) 의 </a:t>
            </a:r>
            <a:endParaRPr sz="3000">
              <a:solidFill>
                <a:schemeClr val="dk1"/>
              </a:solidFill>
            </a:endParaRPr>
          </a:p>
          <a:p>
            <a:pPr marL="0" lvl="0" indent="0" algn="l" rtl="0">
              <a:spcBef>
                <a:spcPts val="0"/>
              </a:spcBef>
              <a:spcAft>
                <a:spcPts val="0"/>
              </a:spcAft>
              <a:buClr>
                <a:schemeClr val="dk1"/>
              </a:buClr>
              <a:buSzPts val="1100"/>
              <a:buFont typeface="Arial"/>
              <a:buNone/>
            </a:pPr>
            <a:r>
              <a:rPr lang="en-US" sz="4800" b="1">
                <a:solidFill>
                  <a:srgbClr val="A61C00"/>
                </a:solidFill>
              </a:rPr>
              <a:t>수학적 연산방법</a:t>
            </a:r>
            <a:r>
              <a:rPr lang="en-US" sz="4800" b="1">
                <a:solidFill>
                  <a:schemeClr val="dk1"/>
                </a:solidFill>
              </a:rPr>
              <a:t> </a:t>
            </a:r>
            <a:r>
              <a:rPr lang="en-US" sz="3000">
                <a:solidFill>
                  <a:schemeClr val="dk1"/>
                </a:solidFill>
              </a:rPr>
              <a:t>들 중 </a:t>
            </a:r>
            <a:endParaRPr sz="3000">
              <a:solidFill>
                <a:schemeClr val="dk1"/>
              </a:solidFill>
            </a:endParaRPr>
          </a:p>
          <a:p>
            <a:pPr marL="0" lvl="0" indent="0" algn="l" rtl="0">
              <a:spcBef>
                <a:spcPts val="0"/>
              </a:spcBef>
              <a:spcAft>
                <a:spcPts val="0"/>
              </a:spcAft>
              <a:buClr>
                <a:schemeClr val="dk1"/>
              </a:buClr>
              <a:buSzPts val="1100"/>
              <a:buFont typeface="Arial"/>
              <a:buNone/>
            </a:pPr>
            <a:r>
              <a:rPr lang="en-US" sz="4800" b="1">
                <a:solidFill>
                  <a:srgbClr val="A61C00"/>
                </a:solidFill>
              </a:rPr>
              <a:t>논리적/ 유의미</a:t>
            </a:r>
            <a:r>
              <a:rPr lang="en-US" sz="3000">
                <a:solidFill>
                  <a:schemeClr val="dk1"/>
                </a:solidFill>
              </a:rPr>
              <a:t>한 결과를 도출하는</a:t>
            </a:r>
            <a:endParaRPr sz="3000">
              <a:solidFill>
                <a:schemeClr val="dk1"/>
              </a:solidFill>
            </a:endParaRPr>
          </a:p>
          <a:p>
            <a:pPr marL="0" lvl="0" indent="0" algn="l" rtl="0">
              <a:spcBef>
                <a:spcPts val="0"/>
              </a:spcBef>
              <a:spcAft>
                <a:spcPts val="0"/>
              </a:spcAft>
              <a:buClr>
                <a:schemeClr val="dk1"/>
              </a:buClr>
              <a:buSzPts val="1100"/>
              <a:buFont typeface="Arial"/>
              <a:buNone/>
            </a:pPr>
            <a:r>
              <a:rPr lang="en-US" sz="4800" b="1">
                <a:solidFill>
                  <a:schemeClr val="dk1"/>
                </a:solidFill>
              </a:rPr>
              <a:t>공식/ 방법(Code)</a:t>
            </a:r>
            <a:r>
              <a:rPr lang="en-US" sz="3000">
                <a:solidFill>
                  <a:schemeClr val="dk1"/>
                </a:solidFill>
              </a:rPr>
              <a:t>의 모음 </a:t>
            </a:r>
            <a:endParaRPr sz="3000" b="1">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31" name="Shape 231"/>
        <p:cNvGrpSpPr/>
        <p:nvPr/>
      </p:nvGrpSpPr>
      <p:grpSpPr>
        <a:xfrm>
          <a:off x="0" y="0"/>
          <a:ext cx="0" cy="0"/>
          <a:chOff x="0" y="0"/>
          <a:chExt cx="0" cy="0"/>
        </a:xfrm>
      </p:grpSpPr>
      <p:pic>
        <p:nvPicPr>
          <p:cNvPr id="232" name="Google Shape;232;p41"/>
          <p:cNvPicPr preferRelativeResize="0"/>
          <p:nvPr/>
        </p:nvPicPr>
        <p:blipFill rotWithShape="1">
          <a:blip r:embed="rId1"/>
          <a:srcRect t="-4956" b="34345"/>
          <a:stretch>
            <a:fillRect/>
          </a:stretch>
        </p:blipFill>
        <p:spPr>
          <a:xfrm>
            <a:off x="0" y="1951551"/>
            <a:ext cx="9143999" cy="3259901"/>
          </a:xfrm>
          <a:prstGeom prst="rect">
            <a:avLst/>
          </a:prstGeom>
          <a:noFill/>
          <a:ln>
            <a:noFill/>
          </a:ln>
        </p:spPr>
      </p:pic>
      <p:sp>
        <p:nvSpPr>
          <p:cNvPr id="233" name="Google Shape;233;p41"/>
          <p:cNvSpPr txBox="1"/>
          <p:nvPr/>
        </p:nvSpPr>
        <p:spPr>
          <a:xfrm>
            <a:off x="311700" y="2150850"/>
            <a:ext cx="8520600" cy="841800"/>
          </a:xfrm>
          <a:prstGeom prst="rect">
            <a:avLst/>
          </a:prstGeom>
          <a:noFill/>
          <a:ln>
            <a:noFill/>
          </a:ln>
          <a:effectLst>
            <a:outerShdw blurRad="57150" dist="66675" dir="37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solidFill>
                  <a:srgbClr val="222222"/>
                </a:solidFill>
              </a:rPr>
              <a:t>Python </a:t>
            </a:r>
            <a:endParaRPr sz="9600" b="1">
              <a:solidFill>
                <a:srgbClr val="000000"/>
              </a:solidFill>
            </a:endParaRPr>
          </a:p>
        </p:txBody>
      </p:sp>
      <p:sp>
        <p:nvSpPr>
          <p:cNvPr id="234" name="Google Shape;234;p41"/>
          <p:cNvSpPr txBox="1"/>
          <p:nvPr/>
        </p:nvSpPr>
        <p:spPr>
          <a:xfrm>
            <a:off x="464250" y="293525"/>
            <a:ext cx="4318800" cy="84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400" b="1"/>
              <a:t>CHAPTER 2 | 자연어 분석</a:t>
            </a:r>
            <a:endParaRPr sz="24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1"/>
          <a:stretch>
            <a:fillRect/>
          </a:stretch>
        </p:blipFill>
        <p:spPr>
          <a:xfrm>
            <a:off x="0" y="0"/>
            <a:ext cx="9143990" cy="5143500"/>
          </a:xfrm>
          <a:prstGeom prst="rect">
            <a:avLst/>
          </a:prstGeom>
          <a:noFill/>
          <a:ln>
            <a:noFill/>
          </a:ln>
        </p:spPr>
      </p:pic>
      <p:pic>
        <p:nvPicPr>
          <p:cNvPr id="76" name="Google Shape;76;p16"/>
          <p:cNvPicPr preferRelativeResize="0"/>
          <p:nvPr/>
        </p:nvPicPr>
        <p:blipFill>
          <a:blip r:embed="rId2"/>
          <a:stretch>
            <a:fillRect/>
          </a:stretch>
        </p:blipFill>
        <p:spPr>
          <a:xfrm>
            <a:off x="178650" y="1413801"/>
            <a:ext cx="8614651" cy="2523025"/>
          </a:xfrm>
          <a:prstGeom prst="rect">
            <a:avLst/>
          </a:prstGeom>
          <a:noFill/>
          <a:ln w="9525" cap="flat" cmpd="sng">
            <a:solidFill>
              <a:schemeClr val="dk2"/>
            </a:solidFill>
            <a:prstDash val="solid"/>
            <a:round/>
            <a:headEnd type="none" w="sm" len="sm"/>
            <a:tailEnd type="none" w="sm" len="sm"/>
          </a:ln>
          <a:effectLst>
            <a:outerShdw blurRad="57150" dist="209550" dir="282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38" name="Shape 238"/>
        <p:cNvGrpSpPr/>
        <p:nvPr/>
      </p:nvGrpSpPr>
      <p:grpSpPr>
        <a:xfrm>
          <a:off x="0" y="0"/>
          <a:ext cx="0" cy="0"/>
          <a:chOff x="0" y="0"/>
          <a:chExt cx="0" cy="0"/>
        </a:xfrm>
      </p:grpSpPr>
      <p:pic>
        <p:nvPicPr>
          <p:cNvPr id="239" name="Google Shape;239;p42"/>
          <p:cNvPicPr preferRelativeResize="0"/>
          <p:nvPr/>
        </p:nvPicPr>
        <p:blipFill rotWithShape="1">
          <a:blip r:embed="rId1">
            <a:alphaModFix amt="40000"/>
          </a:blip>
          <a:srcRect t="-4956" b="34345"/>
          <a:stretch>
            <a:fillRect/>
          </a:stretch>
        </p:blipFill>
        <p:spPr>
          <a:xfrm>
            <a:off x="0" y="1951551"/>
            <a:ext cx="9143999" cy="3259901"/>
          </a:xfrm>
          <a:prstGeom prst="rect">
            <a:avLst/>
          </a:prstGeom>
          <a:noFill/>
          <a:ln>
            <a:noFill/>
          </a:ln>
        </p:spPr>
      </p:pic>
      <p:sp>
        <p:nvSpPr>
          <p:cNvPr id="240" name="Google Shape;240;p42"/>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000000"/>
                </a:solidFill>
              </a:rPr>
              <a:t>Python의 특징</a:t>
            </a:r>
            <a:endParaRPr sz="2800" b="1">
              <a:solidFill>
                <a:srgbClr val="000000"/>
              </a:solidFill>
            </a:endParaRPr>
          </a:p>
        </p:txBody>
      </p:sp>
      <p:sp>
        <p:nvSpPr>
          <p:cNvPr id="241" name="Google Shape;241;p42"/>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1800"/>
              </a:spcBef>
              <a:spcAft>
                <a:spcPts val="0"/>
              </a:spcAft>
              <a:buClr>
                <a:srgbClr val="000000"/>
              </a:buClr>
              <a:buSzPts val="2400"/>
              <a:buAutoNum type="arabicPeriod"/>
            </a:pPr>
            <a:r>
              <a:rPr lang="en-US" sz="2400">
                <a:solidFill>
                  <a:srgbClr val="000000"/>
                </a:solidFill>
              </a:rPr>
              <a:t>다양한 기능의  Open Source 를 제공</a:t>
            </a:r>
            <a:endParaRPr sz="2400">
              <a:solidFill>
                <a:srgbClr val="000000"/>
              </a:solidFill>
            </a:endParaRPr>
          </a:p>
          <a:p>
            <a:pPr marL="457200" lvl="0" indent="-381000" algn="l" rtl="0">
              <a:lnSpc>
                <a:spcPct val="150000"/>
              </a:lnSpc>
              <a:spcBef>
                <a:spcPts val="0"/>
              </a:spcBef>
              <a:spcAft>
                <a:spcPts val="0"/>
              </a:spcAft>
              <a:buClr>
                <a:srgbClr val="000000"/>
              </a:buClr>
              <a:buSzPts val="2400"/>
              <a:buAutoNum type="arabicPeriod"/>
            </a:pPr>
            <a:r>
              <a:rPr lang="en-US" sz="2400">
                <a:solidFill>
                  <a:srgbClr val="000000"/>
                </a:solidFill>
              </a:rPr>
              <a:t>모듈에서 정하는 </a:t>
            </a:r>
            <a:r>
              <a:rPr lang="en-US" sz="2400" b="1">
                <a:solidFill>
                  <a:srgbClr val="000000"/>
                </a:solidFill>
              </a:rPr>
              <a:t>포맷을 맞추는 전처리</a:t>
            </a:r>
            <a:r>
              <a:rPr lang="en-US" sz="2400">
                <a:solidFill>
                  <a:srgbClr val="000000"/>
                </a:solidFill>
              </a:rPr>
              <a:t> 필요              </a:t>
            </a:r>
            <a:r>
              <a:rPr lang="en-US" sz="1800" b="1">
                <a:solidFill>
                  <a:srgbClr val="000000"/>
                </a:solidFill>
              </a:rPr>
              <a:t>(python 기본기!!)</a:t>
            </a:r>
            <a:endParaRPr sz="1800" b="1">
              <a:solidFill>
                <a:srgbClr val="000000"/>
              </a:solidFill>
            </a:endParaRPr>
          </a:p>
          <a:p>
            <a:pPr marL="457200" lvl="0" indent="-381000" algn="l" rtl="0">
              <a:lnSpc>
                <a:spcPct val="150000"/>
              </a:lnSpc>
              <a:spcBef>
                <a:spcPts val="0"/>
              </a:spcBef>
              <a:spcAft>
                <a:spcPts val="0"/>
              </a:spcAft>
              <a:buClr>
                <a:srgbClr val="000000"/>
              </a:buClr>
              <a:buSzPts val="2400"/>
              <a:buAutoNum type="arabicPeriod"/>
            </a:pPr>
            <a:r>
              <a:rPr lang="en-US" sz="2400">
                <a:solidFill>
                  <a:srgbClr val="000000"/>
                </a:solidFill>
              </a:rPr>
              <a:t>기타 </a:t>
            </a:r>
            <a:r>
              <a:rPr lang="en-US" sz="2400" b="1">
                <a:solidFill>
                  <a:srgbClr val="000000"/>
                </a:solidFill>
              </a:rPr>
              <a:t>연산</a:t>
            </a:r>
            <a:r>
              <a:rPr lang="en-US" sz="2400">
                <a:solidFill>
                  <a:srgbClr val="000000"/>
                </a:solidFill>
              </a:rPr>
              <a:t> 및 </a:t>
            </a:r>
            <a:r>
              <a:rPr lang="en-US" sz="2400" b="1">
                <a:solidFill>
                  <a:srgbClr val="000000"/>
                </a:solidFill>
              </a:rPr>
              <a:t>출력</a:t>
            </a:r>
            <a:r>
              <a:rPr lang="en-US" sz="2400">
                <a:solidFill>
                  <a:srgbClr val="000000"/>
                </a:solidFill>
              </a:rPr>
              <a:t>은 자동</a:t>
            </a:r>
            <a:endParaRPr sz="2400">
              <a:solidFill>
                <a:srgbClr val="000000"/>
              </a:solidFill>
            </a:endParaRPr>
          </a:p>
          <a:p>
            <a:pPr marL="0" lvl="0" indent="0" algn="l" rtl="0">
              <a:lnSpc>
                <a:spcPct val="115000"/>
              </a:lnSpc>
              <a:spcBef>
                <a:spcPts val="8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r>
              <a:rPr lang="en-US" sz="1800" b="1"/>
              <a:t>Python</a:t>
            </a:r>
            <a:r>
              <a:rPr lang="en-US" sz="1800">
                <a:solidFill>
                  <a:srgbClr val="595959"/>
                </a:solidFill>
              </a:rPr>
              <a:t> : </a:t>
            </a:r>
            <a:r>
              <a:rPr lang="en-US" sz="1800">
                <a:solidFill>
                  <a:srgbClr val="000000"/>
                </a:solidFill>
              </a:rPr>
              <a:t>https://www.python.org</a:t>
            </a:r>
            <a:endParaRPr sz="1800">
              <a:solidFill>
                <a:srgbClr val="59595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000" b="1"/>
              <a:t>사전 Test</a:t>
            </a:r>
            <a:endParaRPr sz="3000" b="1"/>
          </a:p>
        </p:txBody>
      </p:sp>
      <p:sp>
        <p:nvSpPr>
          <p:cNvPr id="247" name="Google Shape;247;p43"/>
          <p:cNvSpPr txBox="1"/>
          <p:nvPr>
            <p:ph type="body" idx="1"/>
          </p:nvPr>
        </p:nvSpPr>
        <p:spPr>
          <a:xfrm>
            <a:off x="311700" y="1152475"/>
            <a:ext cx="8520600" cy="3416400"/>
          </a:xfrm>
          <a:prstGeom prst="rect">
            <a:avLst/>
          </a:prstGeom>
          <a:effectLst>
            <a:outerShdw blurRad="57150" dist="95250" dir="354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3600" b="1">
              <a:solidFill>
                <a:schemeClr val="dk1"/>
              </a:solidFill>
            </a:endParaRPr>
          </a:p>
          <a:p>
            <a:pPr marL="0" lvl="0" indent="0" algn="l" rtl="0">
              <a:lnSpc>
                <a:spcPct val="115000"/>
              </a:lnSpc>
              <a:spcBef>
                <a:spcPts val="0"/>
              </a:spcBef>
              <a:spcAft>
                <a:spcPts val="0"/>
              </a:spcAft>
              <a:buNone/>
            </a:pPr>
            <a:r>
              <a:rPr lang="en-US" sz="7500" b="1" u="sng">
                <a:solidFill>
                  <a:schemeClr val="accent5"/>
                </a:solidFill>
                <a:uFillTx/>
                <a:latin typeface="Arial" panose="02080604020202020204" pitchFamily="34" charset="0"/>
                <a:hlinkClick r:id="rId1"/>
              </a:rPr>
              <a:t>goo.gl/4eVo4m</a:t>
            </a:r>
            <a:endParaRPr lang="en-US" sz="7500" b="1" u="sng">
              <a:solidFill>
                <a:schemeClr val="accent5"/>
              </a:solidFill>
              <a:uFillTx/>
              <a:latin typeface="Arial" panose="02080604020202020204" pitchFamily="34" charset="0"/>
              <a:hlinkClick r:id="rId1"/>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sp>
        <p:nvSpPr>
          <p:cNvPr id="252" name="Google Shape;252;p44"/>
          <p:cNvSpPr txBox="1"/>
          <p:nvPr>
            <p:ph type="title"/>
          </p:nvPr>
        </p:nvSpPr>
        <p:spPr>
          <a:xfrm>
            <a:off x="311700" y="441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a:t>Co Lab | Google Drive</a:t>
            </a:r>
            <a:endParaRPr sz="2800" b="1"/>
          </a:p>
          <a:p>
            <a:pPr marL="0" lvl="0" indent="0" algn="l" rtl="0">
              <a:spcBef>
                <a:spcPts val="0"/>
              </a:spcBef>
              <a:spcAft>
                <a:spcPts val="0"/>
              </a:spcAft>
              <a:buClr>
                <a:schemeClr val="dk1"/>
              </a:buClr>
              <a:buSzPts val="1100"/>
              <a:buFont typeface="Arial"/>
              <a:buNone/>
            </a:pPr>
            <a:r>
              <a:rPr lang="en-US" sz="1800" b="1" u="sng">
                <a:solidFill>
                  <a:schemeClr val="hlink"/>
                </a:solidFill>
                <a:hlinkClick r:id="rId1"/>
              </a:rPr>
              <a:t>&gt;&gt;&gt; https://colab.research.google.com/ </a:t>
            </a:r>
            <a:endParaRPr sz="1800" b="1">
              <a:solidFill>
                <a:srgbClr val="000000"/>
              </a:solidFill>
            </a:endParaRPr>
          </a:p>
        </p:txBody>
      </p:sp>
      <p:pic>
        <p:nvPicPr>
          <p:cNvPr id="253" name="Google Shape;253;p44"/>
          <p:cNvPicPr preferRelativeResize="0"/>
          <p:nvPr/>
        </p:nvPicPr>
        <p:blipFill rotWithShape="1">
          <a:blip r:embed="rId2"/>
          <a:srcRect l="4477" t="5836" r="4522" b="5871"/>
          <a:stretch>
            <a:fillRect/>
          </a:stretch>
        </p:blipFill>
        <p:spPr>
          <a:xfrm>
            <a:off x="1645025" y="1596500"/>
            <a:ext cx="5853925" cy="32821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311700" y="2455650"/>
            <a:ext cx="8520600" cy="841800"/>
          </a:xfrm>
          <a:prstGeom prst="rect">
            <a:avLst/>
          </a:prstGeom>
          <a:effectLst>
            <a:outerShdw blurRad="57150" dist="85725" dir="30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solidFill>
                  <a:srgbClr val="222222"/>
                </a:solidFill>
              </a:rPr>
              <a:t>Token</a:t>
            </a:r>
            <a:endParaRPr sz="9600" b="1">
              <a:solidFill>
                <a:srgbClr val="222222"/>
              </a:solidFill>
            </a:endParaRPr>
          </a:p>
          <a:p>
            <a:pPr marL="0" lvl="0" indent="0" algn="ctr" rtl="0">
              <a:spcBef>
                <a:spcPts val="0"/>
              </a:spcBef>
              <a:spcAft>
                <a:spcPts val="0"/>
              </a:spcAft>
              <a:buNone/>
            </a:pPr>
            <a:r>
              <a:rPr lang="en-US" sz="4800" b="1">
                <a:solidFill>
                  <a:srgbClr val="222222"/>
                </a:solidFill>
              </a:rPr>
              <a:t>-nltk-</a:t>
            </a:r>
            <a:endParaRPr sz="4800" b="1">
              <a:solidFill>
                <a:srgbClr val="222222"/>
              </a:solidFill>
            </a:endParaRPr>
          </a:p>
        </p:txBody>
      </p:sp>
      <p:sp>
        <p:nvSpPr>
          <p:cNvPr id="259" name="Google Shape;259;p45"/>
          <p:cNvSpPr txBox="1"/>
          <p:nvPr/>
        </p:nvSpPr>
        <p:spPr>
          <a:xfrm>
            <a:off x="464250" y="293525"/>
            <a:ext cx="4318800" cy="8418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400" b="1"/>
              <a:t>CHAPTER 2 | 자연어 분석</a:t>
            </a:r>
            <a:endParaRPr sz="24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pic>
        <p:nvPicPr>
          <p:cNvPr id="264" name="Google Shape;264;p46"/>
          <p:cNvPicPr preferRelativeResize="0"/>
          <p:nvPr/>
        </p:nvPicPr>
        <p:blipFill rotWithShape="1">
          <a:blip r:embed="rId1"/>
          <a:srcRect b="36752"/>
          <a:stretch>
            <a:fillRect/>
          </a:stretch>
        </p:blipFill>
        <p:spPr>
          <a:xfrm>
            <a:off x="0" y="1303400"/>
            <a:ext cx="9144000" cy="3840100"/>
          </a:xfrm>
          <a:prstGeom prst="rect">
            <a:avLst/>
          </a:prstGeom>
          <a:noFill/>
          <a:ln>
            <a:noFill/>
          </a:ln>
        </p:spPr>
      </p:pic>
      <p:sp>
        <p:nvSpPr>
          <p:cNvPr id="265" name="Google Shape;265;p4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땅에서 재배하는 농작물...</a:t>
            </a:r>
            <a:endParaRPr b="1"/>
          </a:p>
        </p:txBody>
      </p:sp>
      <p:sp>
        <p:nvSpPr>
          <p:cNvPr id="266" name="Google Shape;266;p46"/>
          <p:cNvSpPr txBox="1"/>
          <p:nvPr>
            <p:ph type="body" idx="1"/>
          </p:nvPr>
        </p:nvSpPr>
        <p:spPr>
          <a:xfrm>
            <a:off x="311700" y="1152475"/>
            <a:ext cx="8520600" cy="3416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2400" b="1">
              <a:solidFill>
                <a:schemeClr val="dk1"/>
              </a:solidFill>
            </a:endParaRPr>
          </a:p>
          <a:p>
            <a:pPr marL="0" lvl="0" indent="0" algn="l" rtl="0">
              <a:lnSpc>
                <a:spcPct val="150000"/>
              </a:lnSpc>
              <a:spcBef>
                <a:spcPts val="0"/>
              </a:spcBef>
              <a:spcAft>
                <a:spcPts val="0"/>
              </a:spcAft>
              <a:buNone/>
            </a:pPr>
            <a:r>
              <a:rPr lang="en-US" sz="2400" b="1">
                <a:solidFill>
                  <a:srgbClr val="A61C00"/>
                </a:solidFill>
              </a:rPr>
              <a:t>Document </a:t>
            </a:r>
            <a:r>
              <a:rPr lang="en-US" sz="2400" b="1">
                <a:solidFill>
                  <a:schemeClr val="dk1"/>
                </a:solidFill>
              </a:rPr>
              <a:t>에서 자라고 있는 </a:t>
            </a:r>
            <a:endParaRPr sz="2400" b="1">
              <a:solidFill>
                <a:schemeClr val="dk1"/>
              </a:solidFill>
            </a:endParaRPr>
          </a:p>
          <a:p>
            <a:pPr marL="0" lvl="0" indent="0" algn="l" rtl="0">
              <a:lnSpc>
                <a:spcPct val="150000"/>
              </a:lnSpc>
              <a:spcBef>
                <a:spcPts val="0"/>
              </a:spcBef>
              <a:spcAft>
                <a:spcPts val="0"/>
              </a:spcAft>
              <a:buNone/>
            </a:pPr>
            <a:r>
              <a:rPr lang="en-US" sz="2400" b="1">
                <a:solidFill>
                  <a:schemeClr val="dk1"/>
                </a:solidFill>
              </a:rPr>
              <a:t>가치있는 </a:t>
            </a:r>
            <a:r>
              <a:rPr lang="en-US" sz="2400" b="1">
                <a:solidFill>
                  <a:srgbClr val="A61C00"/>
                </a:solidFill>
              </a:rPr>
              <a:t>Token</a:t>
            </a:r>
            <a:r>
              <a:rPr lang="en-US" sz="2400" b="1">
                <a:solidFill>
                  <a:schemeClr val="dk1"/>
                </a:solidFill>
              </a:rPr>
              <a:t> 들을 수확한다..</a:t>
            </a:r>
            <a:endParaRPr sz="2400" b="1">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70" name="Shape 270"/>
        <p:cNvGrpSpPr/>
        <p:nvPr/>
      </p:nvGrpSpPr>
      <p:grpSpPr>
        <a:xfrm>
          <a:off x="0" y="0"/>
          <a:ext cx="0" cy="0"/>
          <a:chOff x="0" y="0"/>
          <a:chExt cx="0" cy="0"/>
        </a:xfrm>
      </p:grpSpPr>
      <p:pic>
        <p:nvPicPr>
          <p:cNvPr id="271" name="Google Shape;271;p47"/>
          <p:cNvPicPr preferRelativeResize="0"/>
          <p:nvPr/>
        </p:nvPicPr>
        <p:blipFill rotWithShape="1">
          <a:blip r:embed="rId1"/>
          <a:srcRect l="8063" t="10363" r="35668" b="2331"/>
          <a:stretch>
            <a:fillRect/>
          </a:stretch>
        </p:blipFill>
        <p:spPr>
          <a:xfrm>
            <a:off x="1788325" y="132612"/>
            <a:ext cx="5567347" cy="4878275"/>
          </a:xfrm>
          <a:prstGeom prst="rect">
            <a:avLst/>
          </a:prstGeom>
          <a:noFill/>
          <a:ln>
            <a:noFill/>
          </a:ln>
        </p:spPr>
      </p:pic>
      <p:sp>
        <p:nvSpPr>
          <p:cNvPr id="272" name="Google Shape;272;p47"/>
          <p:cNvSpPr/>
          <p:nvPr/>
        </p:nvSpPr>
        <p:spPr>
          <a:xfrm>
            <a:off x="1820075" y="478775"/>
            <a:ext cx="848400" cy="308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47"/>
          <p:cNvSpPr/>
          <p:nvPr/>
        </p:nvSpPr>
        <p:spPr>
          <a:xfrm>
            <a:off x="2566250" y="4742250"/>
            <a:ext cx="2454000" cy="308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47"/>
          <p:cNvSpPr/>
          <p:nvPr/>
        </p:nvSpPr>
        <p:spPr>
          <a:xfrm>
            <a:off x="1820075" y="847100"/>
            <a:ext cx="347100" cy="308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1000"/>
                                        <p:tgtEl>
                                          <p:spTgt spid="2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1000"/>
                                        <p:tgtEl>
                                          <p:spTgt spid="2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
                                        </p:tgtEl>
                                        <p:attrNameLst>
                                          <p:attrName>style.visibility</p:attrName>
                                        </p:attrNameLst>
                                      </p:cBhvr>
                                      <p:to>
                                        <p:strVal val="visible"/>
                                      </p:to>
                                    </p:set>
                                    <p:animEffect transition="in" filter="fade">
                                      <p:cBhvr>
                                        <p:cTn id="17"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78" name="Shape 278"/>
        <p:cNvGrpSpPr/>
        <p:nvPr/>
      </p:nvGrpSpPr>
      <p:grpSpPr>
        <a:xfrm>
          <a:off x="0" y="0"/>
          <a:ext cx="0" cy="0"/>
          <a:chOff x="0" y="0"/>
          <a:chExt cx="0" cy="0"/>
        </a:xfrm>
      </p:grpSpPr>
      <p:sp>
        <p:nvSpPr>
          <p:cNvPr id="279" name="Google Shape;279;p4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토큰 (Token)</a:t>
            </a:r>
            <a:endParaRPr b="1"/>
          </a:p>
        </p:txBody>
      </p:sp>
      <p:sp>
        <p:nvSpPr>
          <p:cNvPr id="280" name="Google Shape;280;p4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rgbClr val="000000"/>
              </a:buClr>
              <a:buSzPts val="1100"/>
              <a:buFont typeface="Arial"/>
              <a:buNone/>
            </a:pPr>
            <a:endParaRPr sz="2400" b="1">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토큰(</a:t>
            </a:r>
            <a:r>
              <a:rPr lang="en-US" sz="2400" b="1">
                <a:solidFill>
                  <a:srgbClr val="A61C00"/>
                </a:solidFill>
              </a:rPr>
              <a:t>token</a:t>
            </a:r>
            <a:r>
              <a:rPr lang="en-US" sz="2400" b="1">
                <a:solidFill>
                  <a:schemeClr val="dk1"/>
                </a:solidFill>
              </a:rPr>
              <a:t>) : </a:t>
            </a:r>
            <a:r>
              <a:rPr lang="en-US" sz="2400">
                <a:solidFill>
                  <a:schemeClr val="dk1"/>
                </a:solidFill>
              </a:rPr>
              <a:t>의미를 갖는 문자열 (</a:t>
            </a:r>
            <a:r>
              <a:rPr lang="en-US" sz="2400" b="1">
                <a:solidFill>
                  <a:srgbClr val="A61C00"/>
                </a:solidFill>
              </a:rPr>
              <a:t>단어, 절, 문장</a:t>
            </a:r>
            <a:r>
              <a:rPr lang="en-US" sz="2400">
                <a:solidFill>
                  <a:schemeClr val="dk1"/>
                </a:solidFill>
              </a:rPr>
              <a:t> 등)</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토크나이징(</a:t>
            </a:r>
            <a:r>
              <a:rPr lang="en-US" sz="2400" b="1">
                <a:solidFill>
                  <a:srgbClr val="A61C00"/>
                </a:solidFill>
              </a:rPr>
              <a:t>tokenizing</a:t>
            </a:r>
            <a:r>
              <a:rPr lang="en-US" sz="2400" b="1">
                <a:solidFill>
                  <a:schemeClr val="dk1"/>
                </a:solidFill>
              </a:rPr>
              <a:t>) : </a:t>
            </a:r>
            <a:r>
              <a:rPr lang="en-US" sz="2400">
                <a:solidFill>
                  <a:schemeClr val="dk1"/>
                </a:solidFill>
              </a:rPr>
              <a:t>토큰을 나누는 작업</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a:solidFill>
                  <a:schemeClr val="dk1"/>
                </a:solidFill>
              </a:rPr>
              <a:t>영문은 </a:t>
            </a:r>
            <a:r>
              <a:rPr lang="en-US" sz="2400" b="1">
                <a:solidFill>
                  <a:schemeClr val="dk1"/>
                </a:solidFill>
              </a:rPr>
              <a:t>공백</a:t>
            </a:r>
            <a:r>
              <a:rPr lang="en-US" sz="2400">
                <a:solidFill>
                  <a:schemeClr val="dk1"/>
                </a:solidFill>
              </a:rPr>
              <a:t> 만으로도 충분히 토큰을 나눌 수 있다</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a:solidFill>
                  <a:schemeClr val="dk1"/>
                </a:solidFill>
              </a:rPr>
              <a:t>한글은 </a:t>
            </a:r>
            <a:r>
              <a:rPr lang="en-US" sz="2400" b="1">
                <a:solidFill>
                  <a:schemeClr val="dk1"/>
                </a:solidFill>
              </a:rPr>
              <a:t>합성어</a:t>
            </a:r>
            <a:r>
              <a:rPr lang="en-US" sz="2400">
                <a:solidFill>
                  <a:schemeClr val="dk1"/>
                </a:solidFill>
              </a:rPr>
              <a:t>, </a:t>
            </a:r>
            <a:r>
              <a:rPr lang="en-US" sz="2400" b="1">
                <a:solidFill>
                  <a:schemeClr val="dk1"/>
                </a:solidFill>
              </a:rPr>
              <a:t>조사합성</a:t>
            </a:r>
            <a:r>
              <a:rPr lang="en-US" sz="2400">
                <a:solidFill>
                  <a:schemeClr val="dk1"/>
                </a:solidFill>
              </a:rPr>
              <a:t> 등의 별도 처리를 요한다</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3000" b="1">
                <a:solidFill>
                  <a:srgbClr val="A61C00"/>
                </a:solidFill>
              </a:rPr>
              <a:t>작업기준</a:t>
            </a:r>
            <a:r>
              <a:rPr lang="en-US" sz="2400">
                <a:solidFill>
                  <a:schemeClr val="dk1"/>
                </a:solidFill>
              </a:rPr>
              <a:t>을 어떻게 설정 할 것인가?</a:t>
            </a:r>
            <a:endParaRPr sz="2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84" name="Shape 284"/>
        <p:cNvGrpSpPr/>
        <p:nvPr/>
      </p:nvGrpSpPr>
      <p:grpSpPr>
        <a:xfrm>
          <a:off x="0" y="0"/>
          <a:ext cx="0" cy="0"/>
          <a:chOff x="0" y="0"/>
          <a:chExt cx="0" cy="0"/>
        </a:xfrm>
      </p:grpSpPr>
      <p:sp>
        <p:nvSpPr>
          <p:cNvPr id="285" name="Google Shape;285;p4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Tokenization (영문)</a:t>
            </a:r>
            <a:endParaRPr b="1"/>
          </a:p>
        </p:txBody>
      </p:sp>
      <p:pic>
        <p:nvPicPr>
          <p:cNvPr id="286" name="Google Shape;286;p49"/>
          <p:cNvPicPr preferRelativeResize="0"/>
          <p:nvPr/>
        </p:nvPicPr>
        <p:blipFill>
          <a:blip r:embed="rId1"/>
          <a:stretch>
            <a:fillRect/>
          </a:stretch>
        </p:blipFill>
        <p:spPr>
          <a:xfrm>
            <a:off x="275691" y="1498125"/>
            <a:ext cx="8592625" cy="2660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p5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Tokenization (한글)</a:t>
            </a:r>
            <a:endParaRPr b="1"/>
          </a:p>
        </p:txBody>
      </p:sp>
      <p:pic>
        <p:nvPicPr>
          <p:cNvPr id="292" name="Google Shape;292;p50"/>
          <p:cNvPicPr preferRelativeResize="0"/>
          <p:nvPr/>
        </p:nvPicPr>
        <p:blipFill rotWithShape="1">
          <a:blip r:embed="rId1"/>
          <a:srcRect t="11483" b="10238"/>
          <a:stretch>
            <a:fillRect/>
          </a:stretch>
        </p:blipFill>
        <p:spPr>
          <a:xfrm>
            <a:off x="2027350" y="1947000"/>
            <a:ext cx="5089300" cy="2990850"/>
          </a:xfrm>
          <a:prstGeom prst="rect">
            <a:avLst/>
          </a:prstGeom>
          <a:noFill/>
          <a:ln>
            <a:noFill/>
          </a:ln>
        </p:spPr>
      </p:pic>
      <p:sp>
        <p:nvSpPr>
          <p:cNvPr id="293" name="Google Shape;293;p50"/>
          <p:cNvSpPr txBox="1"/>
          <p:nvPr/>
        </p:nvSpPr>
        <p:spPr>
          <a:xfrm>
            <a:off x="1390350" y="1132600"/>
            <a:ext cx="6363300" cy="3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a:t>너</a:t>
            </a:r>
            <a:r>
              <a:rPr lang="en-US" sz="3600" b="1">
                <a:solidFill>
                  <a:srgbClr val="A61C00"/>
                </a:solidFill>
              </a:rPr>
              <a:t>에게</a:t>
            </a:r>
            <a:r>
              <a:rPr lang="en-US" sz="3600"/>
              <a:t> 하고 싶</a:t>
            </a:r>
            <a:r>
              <a:rPr lang="en-US" sz="3600" b="1">
                <a:solidFill>
                  <a:srgbClr val="1155CC"/>
                </a:solidFill>
              </a:rPr>
              <a:t>은</a:t>
            </a:r>
            <a:r>
              <a:rPr lang="en-US" sz="3600"/>
              <a:t> 말</a:t>
            </a:r>
            <a:r>
              <a:rPr lang="en-US" sz="3600" b="1">
                <a:solidFill>
                  <a:srgbClr val="1155CC"/>
                </a:solidFill>
              </a:rPr>
              <a:t>이</a:t>
            </a:r>
            <a:r>
              <a:rPr lang="en-US" sz="3600"/>
              <a:t> 있어.</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97" name="Shape 297"/>
        <p:cNvGrpSpPr/>
        <p:nvPr/>
      </p:nvGrpSpPr>
      <p:grpSpPr>
        <a:xfrm>
          <a:off x="0" y="0"/>
          <a:ext cx="0" cy="0"/>
          <a:chOff x="0" y="0"/>
          <a:chExt cx="0" cy="0"/>
        </a:xfrm>
      </p:grpSpPr>
      <p:sp>
        <p:nvSpPr>
          <p:cNvPr id="298" name="Google Shape;298;p5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t>실습자료 다운로드</a:t>
            </a:r>
            <a:endParaRPr sz="3000" b="1"/>
          </a:p>
        </p:txBody>
      </p:sp>
      <p:sp>
        <p:nvSpPr>
          <p:cNvPr id="299" name="Google Shape;299;p51"/>
          <p:cNvSpPr txBox="1"/>
          <p:nvPr>
            <p:ph type="body" idx="1"/>
          </p:nvPr>
        </p:nvSpPr>
        <p:spPr>
          <a:xfrm>
            <a:off x="311700" y="1457275"/>
            <a:ext cx="8520600" cy="3416400"/>
          </a:xfrm>
          <a:prstGeom prst="rect">
            <a:avLst/>
          </a:prstGeom>
        </p:spPr>
        <p:txBody>
          <a:bodyPr spcFirstLastPara="1" wrap="square" lIns="91425" tIns="91425" rIns="91425" bIns="91425" anchor="t" anchorCtr="0">
            <a:noAutofit/>
          </a:bodyPr>
          <a:lstStyle/>
          <a:p>
            <a:pPr marL="114300" marR="76200" lvl="0" indent="0" algn="l" rtl="0">
              <a:spcBef>
                <a:spcPts val="0"/>
              </a:spcBef>
              <a:spcAft>
                <a:spcPts val="0"/>
              </a:spcAft>
              <a:buNone/>
            </a:pPr>
            <a:r>
              <a:rPr lang="en-US" sz="8000" b="1" u="sng">
                <a:solidFill>
                  <a:schemeClr val="hlink"/>
                </a:solidFill>
                <a:highlight>
                  <a:srgbClr val="FFFFFF"/>
                </a:highlight>
                <a:hlinkClick r:id="rId1"/>
              </a:rPr>
              <a:t>goo.gl/VJt1cz</a:t>
            </a:r>
            <a:endParaRPr sz="8000" b="1">
              <a:solidFill>
                <a:srgbClr val="FFFFFF"/>
              </a:solidFill>
              <a:highlight>
                <a:srgbClr val="FFFFFF"/>
              </a:highlight>
            </a:endParaRPr>
          </a:p>
          <a:p>
            <a:pPr marL="114300" marR="76200" lvl="0" indent="0" algn="l" rtl="0">
              <a:spcBef>
                <a:spcPts val="1500"/>
              </a:spcBef>
              <a:spcAft>
                <a:spcPts val="0"/>
              </a:spcAft>
              <a:buClr>
                <a:schemeClr val="dk1"/>
              </a:buClr>
              <a:buSzPts val="1100"/>
              <a:buFont typeface="Arial"/>
              <a:buNone/>
            </a:pPr>
            <a:endParaRPr sz="8000" b="1">
              <a:solidFill>
                <a:srgbClr val="444444"/>
              </a:solidFill>
              <a:highlight>
                <a:srgbClr val="EEEEEE"/>
              </a:highlight>
            </a:endParaRPr>
          </a:p>
          <a:p>
            <a:pPr marL="114300" marR="76200" lvl="0" indent="0" algn="l" rtl="0">
              <a:spcBef>
                <a:spcPts val="1500"/>
              </a:spcBef>
              <a:spcAft>
                <a:spcPts val="1500"/>
              </a:spcAft>
              <a:buNone/>
            </a:pPr>
            <a:endParaRPr sz="8000" b="1">
              <a:solidFill>
                <a:srgbClr val="444444"/>
              </a:solidFill>
              <a:highlight>
                <a:srgbClr val="EEEEEE"/>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1"/>
          <a:srcRect l="2592" r="3139" b="58842"/>
          <a:stretch>
            <a:fillRect/>
          </a:stretch>
        </p:blipFill>
        <p:spPr>
          <a:xfrm>
            <a:off x="0" y="2068729"/>
            <a:ext cx="9144000" cy="3113922"/>
          </a:xfrm>
          <a:prstGeom prst="rect">
            <a:avLst/>
          </a:prstGeom>
          <a:noFill/>
          <a:ln>
            <a:noFill/>
          </a:ln>
        </p:spPr>
      </p:pic>
      <p:sp>
        <p:nvSpPr>
          <p:cNvPr id="64" name="Google Shape;64;p14"/>
          <p:cNvSpPr txBox="1"/>
          <p:nvPr>
            <p:ph type="title"/>
          </p:nvPr>
        </p:nvSpPr>
        <p:spPr>
          <a:xfrm>
            <a:off x="311700" y="2571750"/>
            <a:ext cx="8520600" cy="841800"/>
          </a:xfrm>
          <a:prstGeom prst="rect">
            <a:avLst/>
          </a:prstGeom>
          <a:noFill/>
          <a:effectLst>
            <a:outerShdw blurRad="57150" dist="19050" dir="540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5000" b="1">
                <a:solidFill>
                  <a:srgbClr val="222222"/>
                </a:solidFill>
                <a:highlight>
                  <a:srgbClr val="FFFFFF"/>
                </a:highlight>
              </a:rPr>
              <a:t>자연어</a:t>
            </a:r>
            <a:endParaRPr sz="15000" b="1">
              <a:solidFill>
                <a:srgbClr val="222222"/>
              </a:solidFill>
              <a:highlight>
                <a:srgbClr val="FFFFFF"/>
              </a:highlight>
            </a:endParaRPr>
          </a:p>
        </p:txBody>
      </p:sp>
      <p:sp>
        <p:nvSpPr>
          <p:cNvPr id="65" name="Google Shape;65;p14"/>
          <p:cNvSpPr txBox="1"/>
          <p:nvPr/>
        </p:nvSpPr>
        <p:spPr>
          <a:xfrm>
            <a:off x="540450" y="293525"/>
            <a:ext cx="4647600" cy="8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a:t>CHAPTER 1</a:t>
            </a:r>
            <a:endParaRPr sz="40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t>Regex</a:t>
            </a:r>
            <a:endParaRPr sz="3000" b="1"/>
          </a:p>
        </p:txBody>
      </p:sp>
      <p:sp>
        <p:nvSpPr>
          <p:cNvPr id="305" name="Google Shape;305;p52"/>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rgbClr val="000000"/>
              </a:buClr>
              <a:buSzPts val="1100"/>
              <a:buFont typeface="Arial"/>
              <a:buNone/>
            </a:pPr>
            <a:endParaRPr sz="2400">
              <a:solidFill>
                <a:schemeClr val="dk1"/>
              </a:solidFill>
            </a:endParaRPr>
          </a:p>
          <a:p>
            <a:pPr marL="457200" lvl="0" indent="-381000" algn="l" rtl="0">
              <a:lnSpc>
                <a:spcPct val="200000"/>
              </a:lnSpc>
              <a:spcBef>
                <a:spcPts val="0"/>
              </a:spcBef>
              <a:spcAft>
                <a:spcPts val="0"/>
              </a:spcAft>
              <a:buClr>
                <a:schemeClr val="dk1"/>
              </a:buClr>
              <a:buSzPts val="2400"/>
              <a:buAutoNum type="arabicPeriod"/>
            </a:pPr>
            <a:r>
              <a:rPr lang="en-US" sz="2400" b="1">
                <a:solidFill>
                  <a:schemeClr val="dk1"/>
                </a:solidFill>
              </a:rPr>
              <a:t>파이썬 기본</a:t>
            </a:r>
            <a:r>
              <a:rPr lang="en-US" sz="2400">
                <a:solidFill>
                  <a:schemeClr val="dk1"/>
                </a:solidFill>
              </a:rPr>
              <a:t>제공 모듈, 다양한 언어에서도 활용</a:t>
            </a:r>
            <a:endParaRPr sz="2400">
              <a:solidFill>
                <a:schemeClr val="dk1"/>
              </a:solidFill>
            </a:endParaRPr>
          </a:p>
          <a:p>
            <a:pPr marL="457200" lvl="0" indent="-381000" algn="l" rtl="0">
              <a:lnSpc>
                <a:spcPct val="200000"/>
              </a:lnSpc>
              <a:spcBef>
                <a:spcPts val="0"/>
              </a:spcBef>
              <a:spcAft>
                <a:spcPts val="0"/>
              </a:spcAft>
              <a:buClr>
                <a:schemeClr val="dk1"/>
              </a:buClr>
              <a:buSzPts val="2400"/>
              <a:buAutoNum type="arabicPeriod"/>
            </a:pPr>
            <a:r>
              <a:rPr lang="en-US" sz="2400">
                <a:solidFill>
                  <a:schemeClr val="dk1"/>
                </a:solidFill>
              </a:rPr>
              <a:t>특정한 </a:t>
            </a:r>
            <a:r>
              <a:rPr lang="en-US" sz="2400" b="1">
                <a:solidFill>
                  <a:schemeClr val="dk1"/>
                </a:solidFill>
              </a:rPr>
              <a:t>규칙</a:t>
            </a:r>
            <a:r>
              <a:rPr lang="en-US" sz="2400">
                <a:solidFill>
                  <a:schemeClr val="dk1"/>
                </a:solidFill>
              </a:rPr>
              <a:t>을 활용하여 </a:t>
            </a:r>
            <a:r>
              <a:rPr lang="en-US" sz="2400" b="1">
                <a:solidFill>
                  <a:srgbClr val="A61C00"/>
                </a:solidFill>
              </a:rPr>
              <a:t>문자열의 집합</a:t>
            </a:r>
            <a:r>
              <a:rPr lang="en-US" sz="2400">
                <a:solidFill>
                  <a:schemeClr val="dk1"/>
                </a:solidFill>
              </a:rPr>
              <a:t>을 표현하는 언어</a:t>
            </a:r>
            <a:endParaRPr sz="2400">
              <a:solidFill>
                <a:schemeClr val="dk1"/>
              </a:solidFill>
            </a:endParaRPr>
          </a:p>
          <a:p>
            <a:pPr marL="457200" lvl="0" indent="-381000" algn="l" rtl="0">
              <a:lnSpc>
                <a:spcPct val="200000"/>
              </a:lnSpc>
              <a:spcBef>
                <a:spcPts val="0"/>
              </a:spcBef>
              <a:spcAft>
                <a:spcPts val="0"/>
              </a:spcAft>
              <a:buClr>
                <a:schemeClr val="dk1"/>
              </a:buClr>
              <a:buSzPts val="2400"/>
              <a:buAutoNum type="arabicPeriod"/>
            </a:pPr>
            <a:r>
              <a:rPr lang="en-US" sz="2400" b="1">
                <a:solidFill>
                  <a:schemeClr val="dk1"/>
                </a:solidFill>
              </a:rPr>
              <a:t>코드가 간단</a:t>
            </a:r>
            <a:r>
              <a:rPr lang="en-US" sz="2400">
                <a:solidFill>
                  <a:schemeClr val="dk1"/>
                </a:solidFill>
              </a:rPr>
              <a:t>한 대신, </a:t>
            </a:r>
            <a:r>
              <a:rPr lang="en-US" sz="2400" b="1">
                <a:solidFill>
                  <a:schemeClr val="dk1"/>
                </a:solidFill>
              </a:rPr>
              <a:t>가독성이 떨어져</a:t>
            </a:r>
            <a:r>
              <a:rPr lang="en-US" sz="2400">
                <a:solidFill>
                  <a:schemeClr val="dk1"/>
                </a:solidFill>
              </a:rPr>
              <a:t>서 난이도가 있다</a:t>
            </a:r>
            <a:endParaRPr sz="24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311700" y="441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a:t>Co Lab | Google Drive</a:t>
            </a:r>
            <a:endParaRPr sz="2800" b="1"/>
          </a:p>
          <a:p>
            <a:pPr marL="0" lvl="0" indent="0" algn="l" rtl="0">
              <a:spcBef>
                <a:spcPts val="0"/>
              </a:spcBef>
              <a:spcAft>
                <a:spcPts val="0"/>
              </a:spcAft>
              <a:buClr>
                <a:schemeClr val="dk1"/>
              </a:buClr>
              <a:buSzPts val="1100"/>
              <a:buFont typeface="Arial"/>
              <a:buNone/>
            </a:pPr>
            <a:r>
              <a:rPr lang="en-US" sz="1800" b="1" u="sng">
                <a:solidFill>
                  <a:schemeClr val="hlink"/>
                </a:solidFill>
                <a:hlinkClick r:id="rId1"/>
              </a:rPr>
              <a:t>&gt;&gt;&gt; https://colab.research.google.com/ </a:t>
            </a:r>
            <a:endParaRPr sz="1800" b="1">
              <a:solidFill>
                <a:srgbClr val="000000"/>
              </a:solidFill>
            </a:endParaRPr>
          </a:p>
        </p:txBody>
      </p:sp>
      <p:sp>
        <p:nvSpPr>
          <p:cNvPr id="311" name="Google Shape;311;p53"/>
          <p:cNvSpPr txBox="1"/>
          <p:nvPr/>
        </p:nvSpPr>
        <p:spPr>
          <a:xfrm>
            <a:off x="489900" y="1970275"/>
            <a:ext cx="4725000" cy="55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600" b="1">
                <a:solidFill>
                  <a:srgbClr val="A61C00"/>
                </a:solidFill>
              </a:rPr>
              <a:t>reg ex</a:t>
            </a:r>
            <a:r>
              <a:rPr lang="en-US" sz="3600" b="1"/>
              <a:t> 정규식 사용</a:t>
            </a:r>
            <a:endParaRPr sz="3600" b="1"/>
          </a:p>
          <a:p>
            <a:pPr marL="0" lvl="0" indent="0" algn="l" rtl="0">
              <a:spcBef>
                <a:spcPts val="0"/>
              </a:spcBef>
              <a:spcAft>
                <a:spcPts val="0"/>
              </a:spcAft>
              <a:buNone/>
            </a:pPr>
            <a:endParaRPr sz="3600" b="1">
              <a:solidFill>
                <a:srgbClr val="666666"/>
              </a:solidFill>
            </a:endParaRPr>
          </a:p>
        </p:txBody>
      </p:sp>
      <p:pic>
        <p:nvPicPr>
          <p:cNvPr id="312" name="Google Shape;312;p53"/>
          <p:cNvPicPr preferRelativeResize="0"/>
          <p:nvPr/>
        </p:nvPicPr>
        <p:blipFill rotWithShape="1">
          <a:blip r:embed="rId2"/>
          <a:srcRect b="63344"/>
          <a:stretch>
            <a:fillRect/>
          </a:stretch>
        </p:blipFill>
        <p:spPr>
          <a:xfrm>
            <a:off x="564900" y="3510875"/>
            <a:ext cx="8166600" cy="1402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16" name="Shape 316"/>
        <p:cNvGrpSpPr/>
        <p:nvPr/>
      </p:nvGrpSpPr>
      <p:grpSpPr>
        <a:xfrm>
          <a:off x="0" y="0"/>
          <a:ext cx="0" cy="0"/>
          <a:chOff x="0" y="0"/>
          <a:chExt cx="0" cy="0"/>
        </a:xfrm>
      </p:grpSpPr>
      <p:pic>
        <p:nvPicPr>
          <p:cNvPr id="317" name="Google Shape;317;p54"/>
          <p:cNvPicPr preferRelativeResize="0"/>
          <p:nvPr/>
        </p:nvPicPr>
        <p:blipFill>
          <a:blip r:embed="rId1"/>
          <a:stretch>
            <a:fillRect/>
          </a:stretch>
        </p:blipFill>
        <p:spPr>
          <a:xfrm>
            <a:off x="864775" y="164750"/>
            <a:ext cx="7414449" cy="4966400"/>
          </a:xfrm>
          <a:prstGeom prst="rect">
            <a:avLst/>
          </a:prstGeom>
          <a:noFill/>
          <a:ln>
            <a:noFill/>
          </a:ln>
        </p:spPr>
      </p:pic>
      <p:sp>
        <p:nvSpPr>
          <p:cNvPr id="318" name="Google Shape;318;p54"/>
          <p:cNvSpPr txBox="1"/>
          <p:nvPr/>
        </p:nvSpPr>
        <p:spPr>
          <a:xfrm>
            <a:off x="156000" y="3311875"/>
            <a:ext cx="4956600" cy="654600"/>
          </a:xfrm>
          <a:prstGeom prst="rect">
            <a:avLst/>
          </a:prstGeom>
          <a:solidFill>
            <a:srgbClr val="FFFFFF"/>
          </a:solidFill>
          <a:ln w="28575" cap="flat" cmpd="sng">
            <a:solidFill>
              <a:srgbClr val="000000"/>
            </a:solidFill>
            <a:prstDash val="dash"/>
            <a:round/>
            <a:headEnd type="none" w="sm" len="sm"/>
            <a:tailEnd type="none" w="sm" len="sm"/>
          </a:ln>
          <a:effectLst>
            <a:outerShdw blurRad="57150" dist="114300" dir="234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u="sng">
                <a:solidFill>
                  <a:schemeClr val="hlink"/>
                </a:solidFill>
                <a:hlinkClick r:id="rId2"/>
              </a:rPr>
              <a:t>http://www.nextree.co.kr/p4327/</a:t>
            </a:r>
            <a:endParaRPr sz="24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22" name="Shape 322"/>
        <p:cNvGrpSpPr/>
        <p:nvPr/>
      </p:nvGrpSpPr>
      <p:grpSpPr>
        <a:xfrm>
          <a:off x="0" y="0"/>
          <a:ext cx="0" cy="0"/>
          <a:chOff x="0" y="0"/>
          <a:chExt cx="0" cy="0"/>
        </a:xfrm>
      </p:grpSpPr>
      <p:pic>
        <p:nvPicPr>
          <p:cNvPr id="323" name="Google Shape;323;p55"/>
          <p:cNvPicPr preferRelativeResize="0"/>
          <p:nvPr/>
        </p:nvPicPr>
        <p:blipFill rotWithShape="1">
          <a:blip r:embed="rId1">
            <a:alphaModFix amt="52999"/>
          </a:blip>
          <a:srcRect b="15554"/>
          <a:stretch>
            <a:fillRect/>
          </a:stretch>
        </p:blipFill>
        <p:spPr>
          <a:xfrm>
            <a:off x="0" y="0"/>
            <a:ext cx="9143999" cy="5143500"/>
          </a:xfrm>
          <a:prstGeom prst="rect">
            <a:avLst/>
          </a:prstGeom>
          <a:noFill/>
          <a:ln>
            <a:noFill/>
          </a:ln>
        </p:spPr>
      </p:pic>
      <p:sp>
        <p:nvSpPr>
          <p:cNvPr id="324" name="Google Shape;324;p55"/>
          <p:cNvSpPr txBox="1"/>
          <p:nvPr/>
        </p:nvSpPr>
        <p:spPr>
          <a:xfrm>
            <a:off x="540450" y="293525"/>
            <a:ext cx="4574700" cy="8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a:t>Token</a:t>
            </a:r>
            <a:endParaRPr sz="4000" b="1"/>
          </a:p>
        </p:txBody>
      </p:sp>
      <p:sp>
        <p:nvSpPr>
          <p:cNvPr id="325" name="Google Shape;325;p55"/>
          <p:cNvSpPr txBox="1"/>
          <p:nvPr>
            <p:ph type="title"/>
          </p:nvPr>
        </p:nvSpPr>
        <p:spPr>
          <a:xfrm>
            <a:off x="439575" y="1617450"/>
            <a:ext cx="8252400" cy="841800"/>
          </a:xfrm>
          <a:prstGeom prst="rect">
            <a:avLst/>
          </a:prstGeom>
          <a:noFill/>
          <a:effectLst>
            <a:outerShdw blurRad="57150" dist="57150" dir="2580000" algn="bl" rotWithShape="0">
              <a:srgbClr val="000000">
                <a:alpha val="60000"/>
              </a:srgbClr>
            </a:outerShdw>
          </a:effectLst>
        </p:spPr>
        <p:txBody>
          <a:bodyPr spcFirstLastPara="1" wrap="square" lIns="91425" tIns="91425" rIns="91425" bIns="91425" anchor="t" anchorCtr="0">
            <a:noAutofit/>
          </a:bodyPr>
          <a:lstStyle/>
          <a:p>
            <a:pPr marL="457200" lvl="0" indent="-609600" algn="l" rtl="0">
              <a:spcBef>
                <a:spcPts val="0"/>
              </a:spcBef>
              <a:spcAft>
                <a:spcPts val="0"/>
              </a:spcAft>
              <a:buClr>
                <a:srgbClr val="222222"/>
              </a:buClr>
              <a:buSzPts val="6000"/>
              <a:buChar char="-"/>
            </a:pPr>
            <a:r>
              <a:rPr lang="en-US" sz="6000" b="1">
                <a:solidFill>
                  <a:srgbClr val="222222"/>
                </a:solidFill>
              </a:rPr>
              <a:t>자연어 Token </a:t>
            </a:r>
            <a:r>
              <a:rPr lang="en-US" b="1">
                <a:solidFill>
                  <a:srgbClr val="A61C00"/>
                </a:solidFill>
              </a:rPr>
              <a:t>(대체불가)</a:t>
            </a:r>
            <a:endParaRPr b="1">
              <a:solidFill>
                <a:srgbClr val="A61C00"/>
              </a:solidFill>
            </a:endParaRPr>
          </a:p>
          <a:p>
            <a:pPr marL="457200" lvl="0" indent="-609600" algn="l" rtl="0">
              <a:spcBef>
                <a:spcPts val="0"/>
              </a:spcBef>
              <a:spcAft>
                <a:spcPts val="0"/>
              </a:spcAft>
              <a:buClr>
                <a:srgbClr val="222222"/>
              </a:buClr>
              <a:buSzPts val="6000"/>
              <a:buChar char="-"/>
            </a:pPr>
            <a:r>
              <a:rPr lang="en-US" sz="6000" b="1">
                <a:solidFill>
                  <a:srgbClr val="222222"/>
                </a:solidFill>
              </a:rPr>
              <a:t>Regex 이해 </a:t>
            </a:r>
            <a:r>
              <a:rPr lang="en-US" b="1">
                <a:solidFill>
                  <a:srgbClr val="980000"/>
                </a:solidFill>
              </a:rPr>
              <a:t>(작업기준)</a:t>
            </a:r>
            <a:endParaRPr b="1">
              <a:solidFill>
                <a:srgbClr val="98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pic>
        <p:nvPicPr>
          <p:cNvPr id="330" name="Google Shape;330;p56"/>
          <p:cNvPicPr preferRelativeResize="0"/>
          <p:nvPr/>
        </p:nvPicPr>
        <p:blipFill rotWithShape="1">
          <a:blip r:embed="rId1"/>
          <a:srcRect l="2592" r="3139" b="58842"/>
          <a:stretch>
            <a:fillRect/>
          </a:stretch>
        </p:blipFill>
        <p:spPr>
          <a:xfrm>
            <a:off x="0" y="2068729"/>
            <a:ext cx="9144000" cy="3113922"/>
          </a:xfrm>
          <a:prstGeom prst="rect">
            <a:avLst/>
          </a:prstGeom>
          <a:noFill/>
          <a:ln>
            <a:noFill/>
          </a:ln>
        </p:spPr>
      </p:pic>
      <p:sp>
        <p:nvSpPr>
          <p:cNvPr id="331" name="Google Shape;331;p56"/>
          <p:cNvSpPr txBox="1"/>
          <p:nvPr>
            <p:ph type="title"/>
          </p:nvPr>
        </p:nvSpPr>
        <p:spPr>
          <a:xfrm>
            <a:off x="311700" y="2571750"/>
            <a:ext cx="8520600" cy="841800"/>
          </a:xfrm>
          <a:prstGeom prst="rect">
            <a:avLst/>
          </a:prstGeom>
          <a:noFill/>
          <a:effectLst>
            <a:outerShdw blurRad="57150" dist="19050" dir="540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7200" b="1">
                <a:solidFill>
                  <a:srgbClr val="222222"/>
                </a:solidFill>
                <a:highlight>
                  <a:srgbClr val="FFFFFF"/>
                </a:highlight>
              </a:rPr>
              <a:t>Token</a:t>
            </a:r>
            <a:r>
              <a:rPr lang="en-US" sz="4800" b="1">
                <a:solidFill>
                  <a:srgbClr val="222222"/>
                </a:solidFill>
                <a:highlight>
                  <a:srgbClr val="FFFFFF"/>
                </a:highlight>
              </a:rPr>
              <a:t>(word)</a:t>
            </a:r>
            <a:r>
              <a:rPr lang="en-US" sz="7200" b="1">
                <a:solidFill>
                  <a:srgbClr val="222222"/>
                </a:solidFill>
                <a:highlight>
                  <a:srgbClr val="FFFFFF"/>
                </a:highlight>
              </a:rPr>
              <a:t>다듬기</a:t>
            </a:r>
            <a:endParaRPr sz="7200" b="1">
              <a:solidFill>
                <a:srgbClr val="222222"/>
              </a:solidFill>
              <a:highlight>
                <a:srgbClr val="FFFFFF"/>
              </a:highlight>
            </a:endParaRPr>
          </a:p>
        </p:txBody>
      </p:sp>
      <p:sp>
        <p:nvSpPr>
          <p:cNvPr id="332" name="Google Shape;332;p56"/>
          <p:cNvSpPr txBox="1"/>
          <p:nvPr/>
        </p:nvSpPr>
        <p:spPr>
          <a:xfrm>
            <a:off x="540450" y="293525"/>
            <a:ext cx="4796400" cy="8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a:t>CHAPTER 3</a:t>
            </a:r>
            <a:endParaRPr sz="4000"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36" name="Shape 336"/>
        <p:cNvGrpSpPr/>
        <p:nvPr/>
      </p:nvGrpSpPr>
      <p:grpSpPr>
        <a:xfrm>
          <a:off x="0" y="0"/>
          <a:ext cx="0" cy="0"/>
          <a:chOff x="0" y="0"/>
          <a:chExt cx="0" cy="0"/>
        </a:xfrm>
      </p:grpSpPr>
      <p:sp>
        <p:nvSpPr>
          <p:cNvPr id="337" name="Google Shape;337;p57"/>
          <p:cNvSpPr txBox="1"/>
          <p:nvPr>
            <p:ph type="title" idx="4294967295"/>
          </p:nvPr>
        </p:nvSpPr>
        <p:spPr>
          <a:xfrm>
            <a:off x="401050" y="2150850"/>
            <a:ext cx="8520600" cy="841800"/>
          </a:xfrm>
          <a:prstGeom prst="rect">
            <a:avLst/>
          </a:prstGeom>
          <a:effectLst>
            <a:outerShdw blurRad="57150" dist="47625" dir="372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7200" b="1">
                <a:solidFill>
                  <a:srgbClr val="222222"/>
                </a:solidFill>
              </a:rPr>
              <a:t>Stemming /</a:t>
            </a:r>
            <a:endParaRPr sz="7200" b="1">
              <a:solidFill>
                <a:srgbClr val="222222"/>
              </a:solidFill>
            </a:endParaRPr>
          </a:p>
          <a:p>
            <a:pPr marL="0" lvl="0" indent="0" algn="ctr" rtl="0">
              <a:lnSpc>
                <a:spcPct val="115000"/>
              </a:lnSpc>
              <a:spcBef>
                <a:spcPts val="0"/>
              </a:spcBef>
              <a:spcAft>
                <a:spcPts val="0"/>
              </a:spcAft>
              <a:buNone/>
            </a:pPr>
            <a:r>
              <a:rPr lang="en-US" sz="7200" b="1">
                <a:solidFill>
                  <a:srgbClr val="222222"/>
                </a:solidFill>
              </a:rPr>
              <a:t>/ Tagging</a:t>
            </a:r>
            <a:endParaRPr sz="7200" b="1">
              <a:solidFill>
                <a:srgbClr val="222222"/>
              </a:solidFill>
            </a:endParaRPr>
          </a:p>
          <a:p>
            <a:pPr marL="457200" lvl="0" indent="-457200" algn="ctr" rtl="0">
              <a:lnSpc>
                <a:spcPct val="115000"/>
              </a:lnSpc>
              <a:spcBef>
                <a:spcPts val="0"/>
              </a:spcBef>
              <a:spcAft>
                <a:spcPts val="0"/>
              </a:spcAft>
              <a:buClr>
                <a:srgbClr val="222222"/>
              </a:buClr>
              <a:buSzPts val="3600"/>
              <a:buChar char="-"/>
            </a:pPr>
            <a:r>
              <a:rPr lang="en-US" sz="3600" b="1">
                <a:solidFill>
                  <a:srgbClr val="222222"/>
                </a:solidFill>
              </a:rPr>
              <a:t>정규화/속성값 -</a:t>
            </a:r>
            <a:endParaRPr sz="3600" b="1">
              <a:solidFill>
                <a:srgbClr val="22222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pic>
        <p:nvPicPr>
          <p:cNvPr id="342" name="Google Shape;342;p58"/>
          <p:cNvPicPr preferRelativeResize="0"/>
          <p:nvPr/>
        </p:nvPicPr>
        <p:blipFill rotWithShape="1">
          <a:blip r:embed="rId1"/>
          <a:srcRect b="16142"/>
          <a:stretch>
            <a:fillRect/>
          </a:stretch>
        </p:blipFill>
        <p:spPr>
          <a:xfrm>
            <a:off x="4993550" y="0"/>
            <a:ext cx="4150450" cy="5143500"/>
          </a:xfrm>
          <a:prstGeom prst="rect">
            <a:avLst/>
          </a:prstGeom>
          <a:noFill/>
          <a:ln>
            <a:noFill/>
          </a:ln>
        </p:spPr>
      </p:pic>
      <p:sp>
        <p:nvSpPr>
          <p:cNvPr id="343" name="Google Shape;343;p5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수확을 한 뒤 출하 전</a:t>
            </a:r>
            <a:endParaRPr b="1"/>
          </a:p>
          <a:p>
            <a:pPr marL="0" lvl="0" indent="0" algn="l" rtl="0">
              <a:spcBef>
                <a:spcPts val="0"/>
              </a:spcBef>
              <a:spcAft>
                <a:spcPts val="0"/>
              </a:spcAft>
              <a:buNone/>
            </a:pPr>
            <a:r>
              <a:rPr lang="en-US" b="1"/>
              <a:t>(전처리 작업)</a:t>
            </a:r>
            <a:endParaRPr b="1"/>
          </a:p>
        </p:txBody>
      </p:sp>
      <p:sp>
        <p:nvSpPr>
          <p:cNvPr id="344" name="Google Shape;344;p5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2400" b="1">
              <a:solidFill>
                <a:schemeClr val="dk1"/>
              </a:solidFill>
            </a:endParaRPr>
          </a:p>
          <a:p>
            <a:pPr marL="0" lvl="0" indent="0" algn="l" rtl="0">
              <a:lnSpc>
                <a:spcPct val="150000"/>
              </a:lnSpc>
              <a:spcBef>
                <a:spcPts val="0"/>
              </a:spcBef>
              <a:spcAft>
                <a:spcPts val="0"/>
              </a:spcAft>
              <a:buNone/>
            </a:pPr>
            <a:r>
              <a:rPr lang="en-US" sz="2400" b="1">
                <a:solidFill>
                  <a:schemeClr val="dk1"/>
                </a:solidFill>
              </a:rPr>
              <a:t>추수를 했으니 바로 출하를??……</a:t>
            </a:r>
            <a:endParaRPr sz="2400" b="1">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품종을 선별, </a:t>
            </a:r>
            <a:r>
              <a:rPr lang="en-US" sz="2400" b="1">
                <a:solidFill>
                  <a:srgbClr val="A61C00"/>
                </a:solidFill>
              </a:rPr>
              <a:t>일정한 크기 분류</a:t>
            </a:r>
            <a:endParaRPr sz="2400" b="1">
              <a:solidFill>
                <a:srgbClr val="A61C00"/>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rgbClr val="A61C00"/>
                </a:solidFill>
              </a:rPr>
              <a:t>이력추적</a:t>
            </a:r>
            <a:r>
              <a:rPr lang="en-US" sz="2400" b="1">
                <a:solidFill>
                  <a:schemeClr val="dk1"/>
                </a:solidFill>
              </a:rPr>
              <a:t>용 </a:t>
            </a:r>
            <a:r>
              <a:rPr lang="en-US" sz="2400" b="1">
                <a:solidFill>
                  <a:srgbClr val="A61C00"/>
                </a:solidFill>
              </a:rPr>
              <a:t>바코드</a:t>
            </a:r>
            <a:r>
              <a:rPr lang="en-US" sz="2400" b="1">
                <a:solidFill>
                  <a:srgbClr val="000000"/>
                </a:solidFill>
              </a:rPr>
              <a:t> 부착/표시</a:t>
            </a:r>
            <a:endParaRPr sz="2400" b="1">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48" name="Shape 348"/>
        <p:cNvGrpSpPr/>
        <p:nvPr/>
      </p:nvGrpSpPr>
      <p:grpSpPr>
        <a:xfrm>
          <a:off x="0" y="0"/>
          <a:ext cx="0" cy="0"/>
          <a:chOff x="0" y="0"/>
          <a:chExt cx="0" cy="0"/>
        </a:xfrm>
      </p:grpSpPr>
      <p:sp>
        <p:nvSpPr>
          <p:cNvPr id="349" name="Google Shape;349;p5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A61C00"/>
                </a:solidFill>
              </a:rPr>
              <a:t>Stemming</a:t>
            </a:r>
            <a:r>
              <a:rPr lang="en-US" sz="3000" b="1"/>
              <a:t> </a:t>
            </a:r>
            <a:r>
              <a:rPr lang="en-US" sz="3000"/>
              <a:t>-</a:t>
            </a:r>
            <a:r>
              <a:rPr lang="en-US" sz="3000" b="1"/>
              <a:t> </a:t>
            </a:r>
            <a:r>
              <a:rPr lang="en-US" sz="2400">
                <a:solidFill>
                  <a:srgbClr val="000000"/>
                </a:solidFill>
              </a:rPr>
              <a:t>Token의 </a:t>
            </a:r>
            <a:r>
              <a:rPr lang="en-US" sz="2400" b="1">
                <a:solidFill>
                  <a:srgbClr val="A61C00"/>
                </a:solidFill>
              </a:rPr>
              <a:t>어근 / 어간</a:t>
            </a:r>
            <a:r>
              <a:rPr lang="en-US" sz="2400">
                <a:solidFill>
                  <a:srgbClr val="000000"/>
                </a:solidFill>
              </a:rPr>
              <a:t>  (변하지 않는 기본) </a:t>
            </a:r>
            <a:endParaRPr sz="2400">
              <a:solidFill>
                <a:srgbClr val="000000"/>
              </a:solidFill>
            </a:endParaRPr>
          </a:p>
        </p:txBody>
      </p:sp>
      <p:sp>
        <p:nvSpPr>
          <p:cNvPr id="350" name="Google Shape;350;p59"/>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AutoNum type="arabicPeriod"/>
            </a:pPr>
            <a:r>
              <a:rPr lang="en-US" sz="2400">
                <a:solidFill>
                  <a:srgbClr val="222222"/>
                </a:solidFill>
                <a:highlight>
                  <a:schemeClr val="lt1"/>
                </a:highlight>
              </a:rPr>
              <a:t>단어들을 </a:t>
            </a:r>
            <a:r>
              <a:rPr lang="en-US" sz="2400" b="1">
                <a:solidFill>
                  <a:srgbClr val="222222"/>
                </a:solidFill>
                <a:highlight>
                  <a:schemeClr val="lt1"/>
                </a:highlight>
              </a:rPr>
              <a:t>동일한 내용</a:t>
            </a:r>
            <a:r>
              <a:rPr lang="en-US" sz="2400">
                <a:solidFill>
                  <a:srgbClr val="222222"/>
                </a:solidFill>
                <a:highlight>
                  <a:schemeClr val="lt1"/>
                </a:highlight>
              </a:rPr>
              <a:t> 으로 </a:t>
            </a:r>
            <a:r>
              <a:rPr lang="en-US" sz="2400" b="1">
                <a:solidFill>
                  <a:srgbClr val="A61C00"/>
                </a:solidFill>
                <a:highlight>
                  <a:schemeClr val="lt1"/>
                </a:highlight>
              </a:rPr>
              <a:t>정규화</a:t>
            </a:r>
            <a:r>
              <a:rPr lang="en-US" sz="2400">
                <a:solidFill>
                  <a:srgbClr val="222222"/>
                </a:solidFill>
                <a:highlight>
                  <a:schemeClr val="lt1"/>
                </a:highlight>
              </a:rPr>
              <a:t>가 목적</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영문의 경우 Penn Treebank /</a:t>
            </a:r>
            <a:r>
              <a:rPr lang="en-US" sz="2400">
                <a:solidFill>
                  <a:schemeClr val="dk1"/>
                </a:solidFill>
              </a:rPr>
              <a:t> </a:t>
            </a:r>
            <a:r>
              <a:rPr lang="en-US" sz="2400" b="1">
                <a:solidFill>
                  <a:schemeClr val="dk1"/>
                </a:solidFill>
              </a:rPr>
              <a:t>WordPunctTokenizer</a:t>
            </a:r>
            <a:r>
              <a:rPr lang="en-US" sz="2400">
                <a:solidFill>
                  <a:schemeClr val="dk1"/>
                </a:solidFill>
              </a:rPr>
              <a:t> 등 다양한 구분기법을 </a:t>
            </a:r>
            <a:r>
              <a:rPr lang="en-US" sz="2400" b="1">
                <a:solidFill>
                  <a:schemeClr val="dk1"/>
                </a:solidFill>
              </a:rPr>
              <a:t>NLTK</a:t>
            </a:r>
            <a:r>
              <a:rPr lang="en-US" sz="2400">
                <a:solidFill>
                  <a:schemeClr val="dk1"/>
                </a:solidFill>
              </a:rPr>
              <a:t>에서 기본 제공</a:t>
            </a:r>
            <a:endParaRPr sz="2400">
              <a:solidFill>
                <a:schemeClr val="dk1"/>
              </a:solidFill>
            </a:endParaRPr>
          </a:p>
          <a:p>
            <a:pPr marL="457200" lvl="0" indent="-381000" algn="l" rtl="0">
              <a:lnSpc>
                <a:spcPct val="150000"/>
              </a:lnSpc>
              <a:spcBef>
                <a:spcPts val="0"/>
              </a:spcBef>
              <a:spcAft>
                <a:spcPts val="0"/>
              </a:spcAft>
              <a:buClr>
                <a:srgbClr val="222222"/>
              </a:buClr>
              <a:buSzPts val="2400"/>
              <a:buAutoNum type="arabicPeriod"/>
            </a:pPr>
            <a:endParaRPr sz="2400">
              <a:solidFill>
                <a:srgbClr val="222222"/>
              </a:solidFill>
              <a:highlight>
                <a:srgbClr val="FFFFFF"/>
              </a:highlight>
            </a:endParaRPr>
          </a:p>
        </p:txBody>
      </p:sp>
      <p:pic>
        <p:nvPicPr>
          <p:cNvPr id="351" name="Google Shape;351;p59"/>
          <p:cNvPicPr preferRelativeResize="0"/>
          <p:nvPr/>
        </p:nvPicPr>
        <p:blipFill>
          <a:blip r:embed="rId1"/>
          <a:stretch>
            <a:fillRect/>
          </a:stretch>
        </p:blipFill>
        <p:spPr>
          <a:xfrm>
            <a:off x="392167" y="2907349"/>
            <a:ext cx="8359675" cy="19535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55" name="Shape 355"/>
        <p:cNvGrpSpPr/>
        <p:nvPr/>
      </p:nvGrpSpPr>
      <p:grpSpPr>
        <a:xfrm>
          <a:off x="0" y="0"/>
          <a:ext cx="0" cy="0"/>
          <a:chOff x="0" y="0"/>
          <a:chExt cx="0" cy="0"/>
        </a:xfrm>
      </p:grpSpPr>
      <p:sp>
        <p:nvSpPr>
          <p:cNvPr id="356" name="Google Shape;356;p6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A61C00"/>
                </a:solidFill>
              </a:rPr>
              <a:t>Tagging</a:t>
            </a:r>
            <a:r>
              <a:rPr lang="en-US" sz="3000" b="1"/>
              <a:t> </a:t>
            </a:r>
            <a:r>
              <a:rPr lang="en-US" sz="2400"/>
              <a:t>- </a:t>
            </a:r>
            <a:r>
              <a:rPr lang="en-US" sz="2400">
                <a:solidFill>
                  <a:srgbClr val="000000"/>
                </a:solidFill>
              </a:rPr>
              <a:t>Token의 </a:t>
            </a:r>
            <a:r>
              <a:rPr lang="en-US" sz="2400" b="1">
                <a:solidFill>
                  <a:srgbClr val="000000"/>
                </a:solidFill>
              </a:rPr>
              <a:t>속성</a:t>
            </a:r>
            <a:r>
              <a:rPr lang="en-US" sz="2400">
                <a:solidFill>
                  <a:srgbClr val="000000"/>
                </a:solidFill>
              </a:rPr>
              <a:t>값 추가</a:t>
            </a:r>
            <a:endParaRPr sz="3000" b="1">
              <a:solidFill>
                <a:srgbClr val="000000"/>
              </a:solidFill>
            </a:endParaRPr>
          </a:p>
        </p:txBody>
      </p:sp>
      <p:sp>
        <p:nvSpPr>
          <p:cNvPr id="357" name="Google Shape;357;p6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Token</a:t>
            </a:r>
            <a:r>
              <a:rPr lang="en-US" sz="2400">
                <a:solidFill>
                  <a:schemeClr val="dk1"/>
                </a:solidFill>
              </a:rPr>
              <a:t> 별 높은 확률의 </a:t>
            </a:r>
            <a:r>
              <a:rPr lang="en-US" sz="2400" b="1">
                <a:solidFill>
                  <a:schemeClr val="dk1"/>
                </a:solidFill>
              </a:rPr>
              <a:t>Tag (</a:t>
            </a:r>
            <a:r>
              <a:rPr lang="en-US" sz="2400" b="1">
                <a:solidFill>
                  <a:srgbClr val="A61C00"/>
                </a:solidFill>
              </a:rPr>
              <a:t>속성값</a:t>
            </a:r>
            <a:r>
              <a:rPr lang="en-US" sz="2400">
                <a:solidFill>
                  <a:schemeClr val="dk1"/>
                </a:solidFill>
              </a:rPr>
              <a:t>/</a:t>
            </a:r>
            <a:r>
              <a:rPr lang="en-US" sz="2400" b="1">
                <a:solidFill>
                  <a:schemeClr val="dk1"/>
                </a:solidFill>
              </a:rPr>
              <a:t>문법</a:t>
            </a:r>
            <a:r>
              <a:rPr lang="en-US" sz="2400">
                <a:solidFill>
                  <a:schemeClr val="dk1"/>
                </a:solidFill>
              </a:rPr>
              <a:t>) 를 추가</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a:solidFill>
                  <a:schemeClr val="dk1"/>
                </a:solidFill>
              </a:rPr>
              <a:t>문장내 문법 기준이 아닌, </a:t>
            </a:r>
            <a:r>
              <a:rPr lang="en-US" sz="2400" b="1">
                <a:solidFill>
                  <a:srgbClr val="A61C00"/>
                </a:solidFill>
              </a:rPr>
              <a:t>Token</a:t>
            </a:r>
            <a:r>
              <a:rPr lang="en-US" sz="2400">
                <a:solidFill>
                  <a:srgbClr val="A61C00"/>
                </a:solidFill>
              </a:rPr>
              <a:t>을 기준</a:t>
            </a:r>
            <a:r>
              <a:rPr lang="en-US" sz="2400">
                <a:solidFill>
                  <a:schemeClr val="dk1"/>
                </a:solidFill>
              </a:rPr>
              <a:t>으로 생성</a:t>
            </a:r>
            <a:endParaRPr sz="2400">
              <a:solidFill>
                <a:srgbClr val="000000"/>
              </a:solidFill>
            </a:endParaRPr>
          </a:p>
        </p:txBody>
      </p:sp>
      <p:pic>
        <p:nvPicPr>
          <p:cNvPr id="358" name="Google Shape;358;p60"/>
          <p:cNvPicPr preferRelativeResize="0"/>
          <p:nvPr/>
        </p:nvPicPr>
        <p:blipFill>
          <a:blip r:embed="rId1"/>
          <a:stretch>
            <a:fillRect/>
          </a:stretch>
        </p:blipFill>
        <p:spPr>
          <a:xfrm>
            <a:off x="1329300" y="2957650"/>
            <a:ext cx="6485400" cy="1910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p6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A61C00"/>
                </a:solidFill>
              </a:rPr>
              <a:t>Lemmatization </a:t>
            </a:r>
            <a:r>
              <a:rPr lang="en-US" sz="2400"/>
              <a:t>- 표제어 추출  </a:t>
            </a:r>
            <a:r>
              <a:rPr lang="en-US" sz="1500" u="sng">
                <a:solidFill>
                  <a:schemeClr val="hlink"/>
                </a:solidFill>
                <a:hlinkClick r:id="rId1"/>
              </a:rPr>
              <a:t>https://wikidocs.net/21707</a:t>
            </a:r>
            <a:endParaRPr sz="1500"/>
          </a:p>
          <a:p>
            <a:pPr marL="0" lvl="0" indent="0" algn="l" rtl="0">
              <a:spcBef>
                <a:spcPts val="0"/>
              </a:spcBef>
              <a:spcAft>
                <a:spcPts val="0"/>
              </a:spcAft>
              <a:buNone/>
            </a:pPr>
            <a:endParaRPr sz="2400">
              <a:solidFill>
                <a:srgbClr val="000000"/>
              </a:solidFill>
            </a:endParaRPr>
          </a:p>
        </p:txBody>
      </p:sp>
      <p:pic>
        <p:nvPicPr>
          <p:cNvPr id="364" name="Google Shape;364;p61"/>
          <p:cNvPicPr preferRelativeResize="0"/>
          <p:nvPr/>
        </p:nvPicPr>
        <p:blipFill rotWithShape="1">
          <a:blip r:embed="rId2"/>
          <a:srcRect b="34529"/>
          <a:stretch>
            <a:fillRect/>
          </a:stretch>
        </p:blipFill>
        <p:spPr>
          <a:xfrm>
            <a:off x="152400" y="1246325"/>
            <a:ext cx="8811551" cy="37437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0" name="Shape 80"/>
        <p:cNvGrpSpPr/>
        <p:nvPr/>
      </p:nvGrpSpPr>
      <p:grpSpPr>
        <a:xfrm>
          <a:off x="0" y="0"/>
          <a:ext cx="0" cy="0"/>
          <a:chOff x="0" y="0"/>
          <a:chExt cx="0" cy="0"/>
        </a:xfrm>
      </p:grpSpPr>
      <p:pic>
        <p:nvPicPr>
          <p:cNvPr id="81" name="Google Shape;81;p17"/>
          <p:cNvPicPr preferRelativeResize="0"/>
          <p:nvPr/>
        </p:nvPicPr>
        <p:blipFill rotWithShape="1">
          <a:blip r:embed="rId1"/>
          <a:srcRect l="7219" r="3756"/>
          <a:stretch>
            <a:fillRect/>
          </a:stretch>
        </p:blipFill>
        <p:spPr>
          <a:xfrm>
            <a:off x="0" y="3800"/>
            <a:ext cx="9144000" cy="513589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68" name="Shape 368"/>
        <p:cNvGrpSpPr/>
        <p:nvPr/>
      </p:nvGrpSpPr>
      <p:grpSpPr>
        <a:xfrm>
          <a:off x="0" y="0"/>
          <a:ext cx="0" cy="0"/>
          <a:chOff x="0" y="0"/>
          <a:chExt cx="0" cy="0"/>
        </a:xfrm>
      </p:grpSpPr>
      <p:sp>
        <p:nvSpPr>
          <p:cNvPr id="369" name="Google Shape;369;p62"/>
          <p:cNvSpPr txBox="1"/>
          <p:nvPr>
            <p:ph type="title"/>
          </p:nvPr>
        </p:nvSpPr>
        <p:spPr>
          <a:xfrm>
            <a:off x="311700" y="441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a:t>Co Lab | Google Drive</a:t>
            </a:r>
            <a:endParaRPr sz="2800" b="1"/>
          </a:p>
          <a:p>
            <a:pPr marL="0" lvl="0" indent="0" algn="l" rtl="0">
              <a:spcBef>
                <a:spcPts val="0"/>
              </a:spcBef>
              <a:spcAft>
                <a:spcPts val="0"/>
              </a:spcAft>
              <a:buClr>
                <a:schemeClr val="dk1"/>
              </a:buClr>
              <a:buSzPts val="1100"/>
              <a:buFont typeface="Arial"/>
              <a:buNone/>
            </a:pPr>
            <a:r>
              <a:rPr lang="en-US" sz="1800" b="1" u="sng">
                <a:solidFill>
                  <a:schemeClr val="hlink"/>
                </a:solidFill>
                <a:hlinkClick r:id="rId1"/>
              </a:rPr>
              <a:t>&gt;&gt;&gt; https://colab.research.google.com/ </a:t>
            </a:r>
            <a:endParaRPr sz="1800" b="1">
              <a:solidFill>
                <a:srgbClr val="000000"/>
              </a:solidFill>
            </a:endParaRPr>
          </a:p>
        </p:txBody>
      </p:sp>
      <p:pic>
        <p:nvPicPr>
          <p:cNvPr id="370" name="Google Shape;370;p62"/>
          <p:cNvPicPr preferRelativeResize="0"/>
          <p:nvPr/>
        </p:nvPicPr>
        <p:blipFill rotWithShape="1">
          <a:blip r:embed="rId2"/>
          <a:srcRect b="63344"/>
          <a:stretch>
            <a:fillRect/>
          </a:stretch>
        </p:blipFill>
        <p:spPr>
          <a:xfrm>
            <a:off x="564900" y="3510875"/>
            <a:ext cx="8166600" cy="1402775"/>
          </a:xfrm>
          <a:prstGeom prst="rect">
            <a:avLst/>
          </a:prstGeom>
          <a:noFill/>
          <a:ln>
            <a:noFill/>
          </a:ln>
        </p:spPr>
      </p:pic>
      <p:sp>
        <p:nvSpPr>
          <p:cNvPr id="371" name="Google Shape;371;p62"/>
          <p:cNvSpPr txBox="1"/>
          <p:nvPr/>
        </p:nvSpPr>
        <p:spPr>
          <a:xfrm>
            <a:off x="588725" y="1929925"/>
            <a:ext cx="8166600" cy="551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3000" b="1">
                <a:solidFill>
                  <a:srgbClr val="222222"/>
                </a:solidFill>
              </a:rPr>
              <a:t>NLTK : Token</a:t>
            </a:r>
            <a:r>
              <a:rPr lang="en-US" sz="3000">
                <a:solidFill>
                  <a:srgbClr val="222222"/>
                </a:solidFill>
              </a:rPr>
              <a:t> -&gt; </a:t>
            </a:r>
            <a:r>
              <a:rPr lang="en-US" sz="3000" b="1">
                <a:solidFill>
                  <a:srgbClr val="222222"/>
                </a:solidFill>
              </a:rPr>
              <a:t>Stemming </a:t>
            </a:r>
            <a:r>
              <a:rPr lang="en-US" sz="3000">
                <a:solidFill>
                  <a:srgbClr val="222222"/>
                </a:solidFill>
              </a:rPr>
              <a:t>-&gt;</a:t>
            </a:r>
            <a:r>
              <a:rPr lang="en-US" sz="3000" b="1">
                <a:solidFill>
                  <a:srgbClr val="222222"/>
                </a:solidFill>
              </a:rPr>
              <a:t> Tag</a:t>
            </a:r>
            <a:endParaRPr sz="3600" b="1">
              <a:solidFill>
                <a:srgbClr val="FF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000000"/>
                </a:solidFill>
              </a:rPr>
              <a:t>Stemming / Tagging 의 구조적 한계</a:t>
            </a:r>
            <a:endParaRPr sz="3000" b="1">
              <a:solidFill>
                <a:srgbClr val="000000"/>
              </a:solidFill>
            </a:endParaRPr>
          </a:p>
        </p:txBody>
      </p:sp>
      <p:sp>
        <p:nvSpPr>
          <p:cNvPr id="377" name="Google Shape;377;p63"/>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sz="2400">
              <a:solidFill>
                <a:schemeClr val="dk1"/>
              </a:solidFill>
            </a:endParaRPr>
          </a:p>
          <a:p>
            <a:pPr marL="0" lvl="0" indent="0" algn="l" rtl="0">
              <a:spcBef>
                <a:spcPts val="0"/>
              </a:spcBef>
              <a:spcAft>
                <a:spcPts val="0"/>
              </a:spcAft>
              <a:buClr>
                <a:srgbClr val="000000"/>
              </a:buClr>
              <a:buSzPts val="1100"/>
              <a:buFont typeface="Arial"/>
              <a:buNone/>
            </a:pPr>
            <a:endParaRPr sz="2400">
              <a:solidFill>
                <a:schemeClr val="dk1"/>
              </a:solidFill>
            </a:endParaRPr>
          </a:p>
          <a:p>
            <a:pPr marL="0" lvl="0" indent="0" algn="l" rtl="0">
              <a:spcBef>
                <a:spcPts val="0"/>
              </a:spcBef>
              <a:spcAft>
                <a:spcPts val="0"/>
              </a:spcAft>
              <a:buClr>
                <a:srgbClr val="000000"/>
              </a:buClr>
              <a:buSzPts val="1100"/>
              <a:buFont typeface="Arial"/>
              <a:buNone/>
            </a:pPr>
            <a:endParaRPr sz="2400">
              <a:solidFill>
                <a:schemeClr val="dk1"/>
              </a:solidFill>
            </a:endParaRPr>
          </a:p>
          <a:p>
            <a:pPr marL="0" lvl="0" indent="0" algn="l" rtl="0">
              <a:spcBef>
                <a:spcPts val="0"/>
              </a:spcBef>
              <a:spcAft>
                <a:spcPts val="0"/>
              </a:spcAft>
              <a:buClr>
                <a:srgbClr val="000000"/>
              </a:buClr>
              <a:buSzPts val="1100"/>
              <a:buFont typeface="Arial"/>
              <a:buNone/>
            </a:pP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독립</a:t>
            </a:r>
            <a:r>
              <a:rPr lang="en-US" sz="2400">
                <a:solidFill>
                  <a:schemeClr val="dk1"/>
                </a:solidFill>
              </a:rPr>
              <a:t>된 </a:t>
            </a:r>
            <a:r>
              <a:rPr lang="en-US" sz="2400" b="1">
                <a:solidFill>
                  <a:srgbClr val="A61C00"/>
                </a:solidFill>
              </a:rPr>
              <a:t>개별 Token</a:t>
            </a:r>
            <a:r>
              <a:rPr lang="en-US" sz="2400">
                <a:solidFill>
                  <a:schemeClr val="dk1"/>
                </a:solidFill>
              </a:rPr>
              <a:t>의 </a:t>
            </a:r>
            <a:r>
              <a:rPr lang="en-US" sz="2400" b="1">
                <a:solidFill>
                  <a:schemeClr val="dk1"/>
                </a:solidFill>
              </a:rPr>
              <a:t>태그 값</a:t>
            </a:r>
            <a:r>
              <a:rPr lang="en-US" sz="2400">
                <a:solidFill>
                  <a:schemeClr val="dk1"/>
                </a:solidFill>
              </a:rPr>
              <a:t>을 추출</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rgbClr val="A61C00"/>
                </a:solidFill>
              </a:rPr>
              <a:t>평문, 일반문</a:t>
            </a:r>
            <a:r>
              <a:rPr lang="en-US" sz="2400">
                <a:solidFill>
                  <a:schemeClr val="dk1"/>
                </a:solidFill>
              </a:rPr>
              <a:t>의 경우 규격화된 결과를 출력 </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강조문/ 도치문/ 압축문</a:t>
            </a:r>
            <a:r>
              <a:rPr lang="en-US" sz="2400">
                <a:solidFill>
                  <a:schemeClr val="dk1"/>
                </a:solidFill>
              </a:rPr>
              <a:t> 등 </a:t>
            </a:r>
            <a:r>
              <a:rPr lang="en-US" sz="2400" b="1">
                <a:solidFill>
                  <a:schemeClr val="dk1"/>
                </a:solidFill>
              </a:rPr>
              <a:t>특수한 문장구조</a:t>
            </a:r>
            <a:r>
              <a:rPr lang="en-US" sz="2400">
                <a:solidFill>
                  <a:schemeClr val="dk1"/>
                </a:solidFill>
              </a:rPr>
              <a:t> 는 부적합</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Token / Stemming / Tagging</a:t>
            </a:r>
            <a:r>
              <a:rPr lang="en-US" sz="2400">
                <a:solidFill>
                  <a:schemeClr val="dk1"/>
                </a:solidFill>
              </a:rPr>
              <a:t> 기준이 별도로 존재</a:t>
            </a:r>
            <a:endParaRPr sz="2400">
              <a:solidFill>
                <a:schemeClr val="dk1"/>
              </a:solidFill>
            </a:endParaRPr>
          </a:p>
        </p:txBody>
      </p:sp>
      <p:pic>
        <p:nvPicPr>
          <p:cNvPr id="378" name="Google Shape;378;p63"/>
          <p:cNvPicPr preferRelativeResize="0"/>
          <p:nvPr/>
        </p:nvPicPr>
        <p:blipFill rotWithShape="1">
          <a:blip r:embed="rId1"/>
          <a:srcRect l="4159" t="9521" r="33015" b="28204"/>
          <a:stretch>
            <a:fillRect/>
          </a:stretch>
        </p:blipFill>
        <p:spPr>
          <a:xfrm>
            <a:off x="1132813" y="1152475"/>
            <a:ext cx="6878374" cy="1465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82" name="Shape 382"/>
        <p:cNvGrpSpPr/>
        <p:nvPr/>
      </p:nvGrpSpPr>
      <p:grpSpPr>
        <a:xfrm>
          <a:off x="0" y="0"/>
          <a:ext cx="0" cy="0"/>
          <a:chOff x="0" y="0"/>
          <a:chExt cx="0" cy="0"/>
        </a:xfrm>
      </p:grpSpPr>
      <p:pic>
        <p:nvPicPr>
          <p:cNvPr id="383" name="Google Shape;383;p64"/>
          <p:cNvPicPr preferRelativeResize="0"/>
          <p:nvPr/>
        </p:nvPicPr>
        <p:blipFill>
          <a:blip r:embed="rId1"/>
          <a:stretch>
            <a:fillRect/>
          </a:stretch>
        </p:blipFill>
        <p:spPr>
          <a:xfrm>
            <a:off x="3274025" y="185738"/>
            <a:ext cx="5715000" cy="4772025"/>
          </a:xfrm>
          <a:prstGeom prst="rect">
            <a:avLst/>
          </a:prstGeom>
          <a:noFill/>
          <a:ln>
            <a:noFill/>
          </a:ln>
        </p:spPr>
      </p:pic>
      <p:sp>
        <p:nvSpPr>
          <p:cNvPr id="384" name="Google Shape;384;p64"/>
          <p:cNvSpPr txBox="1"/>
          <p:nvPr/>
        </p:nvSpPr>
        <p:spPr>
          <a:xfrm>
            <a:off x="221175" y="4303925"/>
            <a:ext cx="8682900" cy="5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hlink"/>
                </a:solidFill>
                <a:hlinkClick r:id="rId2"/>
              </a:rPr>
              <a:t>출처 : https://medium.com/@saerombang11/docker%EB%A5%BC-%ED%99%9C%EC%9A%A9%ED%95%98%EC%97%AC-khaiii-%EC%8B%A4%ED%96%89%ED%95%98%EA%B8%B0-8129106c5de9</a:t>
            </a:r>
            <a:endParaRPr lang="en-US" sz="1100" u="sng">
              <a:solidFill>
                <a:schemeClr val="hlink"/>
              </a:solidFill>
              <a:hlinkClick r:id="rId2"/>
            </a:endParaRPr>
          </a:p>
        </p:txBody>
      </p:sp>
      <p:pic>
        <p:nvPicPr>
          <p:cNvPr id="385" name="Google Shape;385;p64"/>
          <p:cNvPicPr preferRelativeResize="0"/>
          <p:nvPr/>
        </p:nvPicPr>
        <p:blipFill>
          <a:blip r:embed="rId3"/>
          <a:stretch>
            <a:fillRect/>
          </a:stretch>
        </p:blipFill>
        <p:spPr>
          <a:xfrm>
            <a:off x="171050" y="226950"/>
            <a:ext cx="2969223" cy="1805193"/>
          </a:xfrm>
          <a:prstGeom prst="rect">
            <a:avLst/>
          </a:prstGeom>
          <a:noFill/>
          <a:ln>
            <a:noFill/>
          </a:ln>
        </p:spPr>
      </p:pic>
      <p:sp>
        <p:nvSpPr>
          <p:cNvPr id="386" name="Google Shape;386;p64"/>
          <p:cNvSpPr txBox="1"/>
          <p:nvPr/>
        </p:nvSpPr>
        <p:spPr>
          <a:xfrm>
            <a:off x="181650" y="2665750"/>
            <a:ext cx="2795400" cy="6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한국어 Bert 모델</a:t>
            </a:r>
            <a:endParaRPr sz="2400" b="1"/>
          </a:p>
          <a:p>
            <a:pPr marL="0" lvl="0" indent="0" algn="l" rtl="0">
              <a:spcBef>
                <a:spcPts val="0"/>
              </a:spcBef>
              <a:spcAft>
                <a:spcPts val="0"/>
              </a:spcAft>
              <a:buNone/>
            </a:pPr>
          </a:p>
          <a:p>
            <a:pPr marL="0" lvl="0" indent="0" algn="l" rtl="0">
              <a:spcBef>
                <a:spcPts val="0"/>
              </a:spcBef>
              <a:spcAft>
                <a:spcPts val="0"/>
              </a:spcAft>
              <a:buNone/>
            </a:pPr>
            <a:r>
              <a:rPr lang="en-US" u="sng">
                <a:solidFill>
                  <a:schemeClr val="hlink"/>
                </a:solidFill>
                <a:hlinkClick r:id="rId4"/>
              </a:rPr>
              <a:t>http://aiopen.etri.re.kr/service_dataset.php</a:t>
            </a:r>
            <a:endParaRPr lang="en-US" u="sng">
              <a:solidFill>
                <a:schemeClr val="hlink"/>
              </a:solidFill>
              <a:hlinkClick r:id="rId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311700" y="2379450"/>
            <a:ext cx="8520600" cy="841800"/>
          </a:xfrm>
          <a:prstGeom prst="rect">
            <a:avLst/>
          </a:prstGeom>
          <a:effectLst>
            <a:outerShdw blurRad="57150" dist="57150" dir="25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solidFill>
                  <a:srgbClr val="222222"/>
                </a:solidFill>
              </a:rPr>
              <a:t>한글 </a:t>
            </a:r>
            <a:endParaRPr sz="9600" b="1">
              <a:solidFill>
                <a:srgbClr val="222222"/>
              </a:solidFill>
            </a:endParaRPr>
          </a:p>
          <a:p>
            <a:pPr marL="0" lvl="0" indent="0" algn="ctr" rtl="0">
              <a:spcBef>
                <a:spcPts val="0"/>
              </a:spcBef>
              <a:spcAft>
                <a:spcPts val="0"/>
              </a:spcAft>
              <a:buNone/>
            </a:pPr>
            <a:r>
              <a:rPr lang="en-US" sz="4800" b="1">
                <a:solidFill>
                  <a:srgbClr val="222222"/>
                </a:solidFill>
              </a:rPr>
              <a:t>-Konlpy-</a:t>
            </a:r>
            <a:endParaRPr sz="4800" b="1"/>
          </a:p>
        </p:txBody>
      </p:sp>
      <p:pic>
        <p:nvPicPr>
          <p:cNvPr id="392" name="Google Shape;392;p65"/>
          <p:cNvPicPr preferRelativeResize="0"/>
          <p:nvPr/>
        </p:nvPicPr>
        <p:blipFill rotWithShape="1">
          <a:blip r:embed="rId1"/>
          <a:srcRect r="4552" b="24778"/>
          <a:stretch>
            <a:fillRect/>
          </a:stretch>
        </p:blipFill>
        <p:spPr>
          <a:xfrm>
            <a:off x="5874375" y="1983750"/>
            <a:ext cx="3206100" cy="3181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96" name="Shape 396"/>
        <p:cNvGrpSpPr/>
        <p:nvPr/>
      </p:nvGrpSpPr>
      <p:grpSpPr>
        <a:xfrm>
          <a:off x="0" y="0"/>
          <a:ext cx="0" cy="0"/>
          <a:chOff x="0" y="0"/>
          <a:chExt cx="0" cy="0"/>
        </a:xfrm>
      </p:grpSpPr>
      <p:sp>
        <p:nvSpPr>
          <p:cNvPr id="397" name="Google Shape;397;p6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000000"/>
                </a:solidFill>
              </a:rPr>
              <a:t>Konlpy</a:t>
            </a:r>
            <a:endParaRPr sz="3000" b="1">
              <a:solidFill>
                <a:srgbClr val="000000"/>
              </a:solidFill>
            </a:endParaRPr>
          </a:p>
        </p:txBody>
      </p:sp>
      <p:pic>
        <p:nvPicPr>
          <p:cNvPr id="398" name="Google Shape;398;p66"/>
          <p:cNvPicPr preferRelativeResize="0"/>
          <p:nvPr/>
        </p:nvPicPr>
        <p:blipFill rotWithShape="1">
          <a:blip r:embed="rId1"/>
          <a:srcRect b="78457"/>
          <a:stretch>
            <a:fillRect/>
          </a:stretch>
        </p:blipFill>
        <p:spPr>
          <a:xfrm>
            <a:off x="343700" y="1255250"/>
            <a:ext cx="8456601" cy="3563448"/>
          </a:xfrm>
          <a:prstGeom prst="rect">
            <a:avLst/>
          </a:prstGeom>
          <a:noFill/>
          <a:ln>
            <a:noFill/>
          </a:ln>
        </p:spPr>
      </p:pic>
      <p:sp>
        <p:nvSpPr>
          <p:cNvPr id="399" name="Google Shape;399;p66"/>
          <p:cNvSpPr txBox="1"/>
          <p:nvPr/>
        </p:nvSpPr>
        <p:spPr>
          <a:xfrm>
            <a:off x="1827150" y="581225"/>
            <a:ext cx="6766200" cy="3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2"/>
              </a:rPr>
              <a:t>https://ratsgo.github.io/from%20frequency%20to%20semantics/2017/05/10/postag/</a:t>
            </a:r>
            <a:endParaRPr lang="en-US" u="sng">
              <a:solidFill>
                <a:schemeClr val="hlink"/>
              </a:solidFill>
              <a:hlinkClick r:id="rId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sp>
        <p:nvSpPr>
          <p:cNvPr id="404" name="Google Shape;404;p6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000000"/>
                </a:solidFill>
              </a:rPr>
              <a:t>Konlpy</a:t>
            </a:r>
            <a:endParaRPr sz="3000" b="1">
              <a:solidFill>
                <a:srgbClr val="000000"/>
              </a:solidFill>
            </a:endParaRPr>
          </a:p>
        </p:txBody>
      </p:sp>
      <p:sp>
        <p:nvSpPr>
          <p:cNvPr id="405" name="Google Shape;405;p67"/>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AutoNum type="arabicPeriod"/>
            </a:pPr>
            <a:r>
              <a:rPr lang="en-US" sz="2000" b="1">
                <a:solidFill>
                  <a:schemeClr val="dk1"/>
                </a:solidFill>
              </a:rPr>
              <a:t>KKMA</a:t>
            </a:r>
            <a:r>
              <a:rPr lang="en-US" sz="2000">
                <a:solidFill>
                  <a:schemeClr val="dk1"/>
                </a:solidFill>
              </a:rPr>
              <a:t> : 서울대 이상구 교수 연구실</a:t>
            </a:r>
            <a:endParaRPr sz="2000">
              <a:solidFill>
                <a:schemeClr val="dk1"/>
              </a:solidFill>
            </a:endParaRPr>
          </a:p>
          <a:p>
            <a:pPr marL="457200" lvl="0" indent="-355600" algn="l" rtl="0">
              <a:lnSpc>
                <a:spcPct val="150000"/>
              </a:lnSpc>
              <a:spcBef>
                <a:spcPts val="0"/>
              </a:spcBef>
              <a:spcAft>
                <a:spcPts val="0"/>
              </a:spcAft>
              <a:buClr>
                <a:srgbClr val="000000"/>
              </a:buClr>
              <a:buSzPts val="2000"/>
              <a:buAutoNum type="arabicPeriod"/>
            </a:pPr>
            <a:r>
              <a:rPr lang="en-US" sz="2000" b="1">
                <a:solidFill>
                  <a:schemeClr val="dk1"/>
                </a:solidFill>
              </a:rPr>
              <a:t>Hannanum</a:t>
            </a:r>
            <a:r>
              <a:rPr lang="en-US" sz="2000">
                <a:solidFill>
                  <a:schemeClr val="dk1"/>
                </a:solidFill>
              </a:rPr>
              <a:t> : 카이스트 최기선 교수 연구실</a:t>
            </a:r>
            <a:endParaRPr sz="2000">
              <a:solidFill>
                <a:schemeClr val="dk1"/>
              </a:solidFill>
            </a:endParaRPr>
          </a:p>
          <a:p>
            <a:pPr marL="457200" lvl="0" indent="-355600" algn="l" rtl="0">
              <a:lnSpc>
                <a:spcPct val="150000"/>
              </a:lnSpc>
              <a:spcBef>
                <a:spcPts val="0"/>
              </a:spcBef>
              <a:spcAft>
                <a:spcPts val="0"/>
              </a:spcAft>
              <a:buClr>
                <a:srgbClr val="000000"/>
              </a:buClr>
              <a:buSzPts val="2000"/>
              <a:buAutoNum type="arabicPeriod"/>
            </a:pPr>
            <a:r>
              <a:rPr lang="en-US" sz="2000" b="1">
                <a:solidFill>
                  <a:schemeClr val="dk1"/>
                </a:solidFill>
              </a:rPr>
              <a:t>Twitter</a:t>
            </a:r>
            <a:r>
              <a:rPr lang="en-US" sz="2000">
                <a:solidFill>
                  <a:schemeClr val="dk1"/>
                </a:solidFill>
              </a:rPr>
              <a:t> : OpenKoreanText 오픈 소스 한국어 처리기</a:t>
            </a:r>
            <a:endParaRPr sz="2000">
              <a:solidFill>
                <a:schemeClr val="dk1"/>
              </a:solidFill>
            </a:endParaRPr>
          </a:p>
          <a:p>
            <a:pPr marL="457200" lvl="0" indent="-355600" algn="l" rtl="0">
              <a:lnSpc>
                <a:spcPct val="150000"/>
              </a:lnSpc>
              <a:spcBef>
                <a:spcPts val="0"/>
              </a:spcBef>
              <a:spcAft>
                <a:spcPts val="0"/>
              </a:spcAft>
              <a:buClr>
                <a:srgbClr val="000000"/>
              </a:buClr>
              <a:buSzPts val="2000"/>
              <a:buAutoNum type="arabicPeriod"/>
            </a:pPr>
            <a:r>
              <a:rPr lang="en-US" sz="2000" b="1">
                <a:solidFill>
                  <a:schemeClr val="dk1"/>
                </a:solidFill>
              </a:rPr>
              <a:t>MeCab</a:t>
            </a:r>
            <a:r>
              <a:rPr lang="en-US" sz="2000">
                <a:solidFill>
                  <a:schemeClr val="dk1"/>
                </a:solidFill>
              </a:rPr>
              <a:t> : 은전한닢 프로젝트 최신분류 </a:t>
            </a:r>
            <a:r>
              <a:rPr lang="en-US" sz="2000" b="1">
                <a:solidFill>
                  <a:schemeClr val="dk1"/>
                </a:solidFill>
              </a:rPr>
              <a:t>(리눅스/Mac) [</a:t>
            </a:r>
            <a:r>
              <a:rPr lang="en-US" sz="2000" b="1" u="sng">
                <a:solidFill>
                  <a:schemeClr val="hlink"/>
                </a:solidFill>
                <a:hlinkClick r:id="rId1"/>
              </a:rPr>
              <a:t>링크</a:t>
            </a:r>
            <a:r>
              <a:rPr lang="en-US" sz="2000" b="1">
                <a:solidFill>
                  <a:schemeClr val="dk1"/>
                </a:solidFill>
              </a:rPr>
              <a:t>]</a:t>
            </a:r>
            <a:endParaRPr sz="2000" b="1">
              <a:solidFill>
                <a:schemeClr val="dk1"/>
              </a:solidFill>
            </a:endParaRPr>
          </a:p>
          <a:p>
            <a:pPr marL="457200" lvl="0" indent="-355600" algn="l" rtl="0">
              <a:lnSpc>
                <a:spcPct val="150000"/>
              </a:lnSpc>
              <a:spcBef>
                <a:spcPts val="0"/>
              </a:spcBef>
              <a:spcAft>
                <a:spcPts val="0"/>
              </a:spcAft>
              <a:buClr>
                <a:srgbClr val="000000"/>
              </a:buClr>
              <a:buSzPts val="2000"/>
              <a:buAutoNum type="arabicPeriod"/>
            </a:pPr>
            <a:r>
              <a:rPr lang="en-US" sz="2000" b="1">
                <a:solidFill>
                  <a:schemeClr val="dk1"/>
                </a:solidFill>
              </a:rPr>
              <a:t>KOMORAN</a:t>
            </a:r>
            <a:r>
              <a:rPr lang="en-US" sz="2000">
                <a:solidFill>
                  <a:schemeClr val="dk1"/>
                </a:solidFill>
              </a:rPr>
              <a:t> : Junsoo Shin님의 코모란 v3.3.3</a:t>
            </a:r>
            <a:endParaRPr sz="2000">
              <a:solidFill>
                <a:schemeClr val="dk1"/>
              </a:solidFill>
            </a:endParaRPr>
          </a:p>
          <a:p>
            <a:pPr marL="457200" lvl="0" indent="-355600" algn="l" rtl="0">
              <a:lnSpc>
                <a:spcPct val="150000"/>
              </a:lnSpc>
              <a:spcBef>
                <a:spcPts val="0"/>
              </a:spcBef>
              <a:spcAft>
                <a:spcPts val="0"/>
              </a:spcAft>
              <a:buClr>
                <a:schemeClr val="dk1"/>
              </a:buClr>
              <a:buSzPts val="2000"/>
              <a:buAutoNum type="arabicPeriod"/>
            </a:pPr>
            <a:r>
              <a:rPr lang="en-US" sz="2000">
                <a:solidFill>
                  <a:schemeClr val="dk1"/>
                </a:solidFill>
              </a:rPr>
              <a:t>빠른 분석이 중요할 때 : </a:t>
            </a:r>
            <a:r>
              <a:rPr lang="en-US" sz="2000" b="1">
                <a:solidFill>
                  <a:schemeClr val="dk1"/>
                </a:solidFill>
              </a:rPr>
              <a:t>트위터</a:t>
            </a:r>
            <a:endParaRPr sz="2000" b="1">
              <a:solidFill>
                <a:schemeClr val="dk1"/>
              </a:solidFill>
            </a:endParaRPr>
          </a:p>
          <a:p>
            <a:pPr marL="457200" lvl="0" indent="-355600" algn="l" rtl="0">
              <a:lnSpc>
                <a:spcPct val="150000"/>
              </a:lnSpc>
              <a:spcBef>
                <a:spcPts val="0"/>
              </a:spcBef>
              <a:spcAft>
                <a:spcPts val="0"/>
              </a:spcAft>
              <a:buClr>
                <a:schemeClr val="dk1"/>
              </a:buClr>
              <a:buSzPts val="2000"/>
              <a:buAutoNum type="arabicPeriod"/>
            </a:pPr>
            <a:r>
              <a:rPr lang="en-US" sz="2000">
                <a:solidFill>
                  <a:schemeClr val="dk1"/>
                </a:solidFill>
              </a:rPr>
              <a:t>정확한 품사 정보가 필요할 때 : </a:t>
            </a:r>
            <a:r>
              <a:rPr lang="en-US" sz="2000" b="1">
                <a:solidFill>
                  <a:schemeClr val="dk1"/>
                </a:solidFill>
              </a:rPr>
              <a:t>꼬꼬마</a:t>
            </a:r>
            <a:endParaRPr sz="2000" b="1">
              <a:solidFill>
                <a:schemeClr val="dk1"/>
              </a:solidFill>
            </a:endParaRPr>
          </a:p>
          <a:p>
            <a:pPr marL="457200" lvl="0" indent="-355600" algn="l" rtl="0">
              <a:lnSpc>
                <a:spcPct val="150000"/>
              </a:lnSpc>
              <a:spcBef>
                <a:spcPts val="0"/>
              </a:spcBef>
              <a:spcAft>
                <a:spcPts val="0"/>
              </a:spcAft>
              <a:buClr>
                <a:schemeClr val="dk1"/>
              </a:buClr>
              <a:buSzPts val="2000"/>
              <a:buAutoNum type="arabicPeriod"/>
            </a:pPr>
            <a:r>
              <a:rPr lang="en-US" sz="2000">
                <a:solidFill>
                  <a:schemeClr val="dk1"/>
                </a:solidFill>
              </a:rPr>
              <a:t>정확성, 시간 모두 중요할 때 : </a:t>
            </a:r>
            <a:r>
              <a:rPr lang="en-US" sz="2000" b="1">
                <a:solidFill>
                  <a:schemeClr val="dk1"/>
                </a:solidFill>
              </a:rPr>
              <a:t>코모란</a:t>
            </a:r>
            <a:endParaRPr sz="20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409" name="Shape 409"/>
        <p:cNvGrpSpPr/>
        <p:nvPr/>
      </p:nvGrpSpPr>
      <p:grpSpPr>
        <a:xfrm>
          <a:off x="0" y="0"/>
          <a:ext cx="0" cy="0"/>
          <a:chOff x="0" y="0"/>
          <a:chExt cx="0" cy="0"/>
        </a:xfrm>
      </p:grpSpPr>
      <p:sp>
        <p:nvSpPr>
          <p:cNvPr id="410" name="Google Shape;410;p68"/>
          <p:cNvSpPr txBox="1"/>
          <p:nvPr>
            <p:ph type="title"/>
          </p:nvPr>
        </p:nvSpPr>
        <p:spPr>
          <a:xfrm>
            <a:off x="311700" y="441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a:t>Co Lab | Google Drive</a:t>
            </a:r>
            <a:endParaRPr sz="2800" b="1"/>
          </a:p>
          <a:p>
            <a:pPr marL="0" lvl="0" indent="0" algn="l" rtl="0">
              <a:spcBef>
                <a:spcPts val="0"/>
              </a:spcBef>
              <a:spcAft>
                <a:spcPts val="0"/>
              </a:spcAft>
              <a:buClr>
                <a:schemeClr val="dk1"/>
              </a:buClr>
              <a:buSzPts val="1100"/>
              <a:buFont typeface="Arial"/>
              <a:buNone/>
            </a:pPr>
            <a:r>
              <a:rPr lang="en-US" sz="1800" b="1" u="sng">
                <a:solidFill>
                  <a:schemeClr val="hlink"/>
                </a:solidFill>
                <a:hlinkClick r:id="rId1"/>
              </a:rPr>
              <a:t>&gt;&gt;&gt; https://colab.research.google.com/ </a:t>
            </a:r>
            <a:endParaRPr sz="1800" b="1">
              <a:solidFill>
                <a:srgbClr val="000000"/>
              </a:solidFill>
            </a:endParaRPr>
          </a:p>
        </p:txBody>
      </p:sp>
      <p:pic>
        <p:nvPicPr>
          <p:cNvPr id="411" name="Google Shape;411;p68"/>
          <p:cNvPicPr preferRelativeResize="0"/>
          <p:nvPr/>
        </p:nvPicPr>
        <p:blipFill rotWithShape="1">
          <a:blip r:embed="rId2"/>
          <a:srcRect b="63344"/>
          <a:stretch>
            <a:fillRect/>
          </a:stretch>
        </p:blipFill>
        <p:spPr>
          <a:xfrm>
            <a:off x="564900" y="3510875"/>
            <a:ext cx="8166600" cy="1402775"/>
          </a:xfrm>
          <a:prstGeom prst="rect">
            <a:avLst/>
          </a:prstGeom>
          <a:noFill/>
          <a:ln>
            <a:noFill/>
          </a:ln>
        </p:spPr>
      </p:pic>
      <p:sp>
        <p:nvSpPr>
          <p:cNvPr id="412" name="Google Shape;412;p68"/>
          <p:cNvSpPr txBox="1"/>
          <p:nvPr/>
        </p:nvSpPr>
        <p:spPr>
          <a:xfrm>
            <a:off x="588725" y="1701325"/>
            <a:ext cx="8166600" cy="551400"/>
          </a:xfrm>
          <a:prstGeom prst="rect">
            <a:avLst/>
          </a:prstGeom>
          <a:noFill/>
          <a:ln>
            <a:noFill/>
          </a:ln>
        </p:spPr>
        <p:txBody>
          <a:bodyPr spcFirstLastPara="1" wrap="square" lIns="91425" tIns="91425" rIns="91425" bIns="91425" anchor="t" anchorCtr="0">
            <a:noAutofit/>
          </a:bodyPr>
          <a:lstStyle/>
          <a:p>
            <a:pPr marL="457200" lvl="0" indent="-419100" algn="l" rtl="0">
              <a:lnSpc>
                <a:spcPct val="150000"/>
              </a:lnSpc>
              <a:spcBef>
                <a:spcPts val="0"/>
              </a:spcBef>
              <a:spcAft>
                <a:spcPts val="0"/>
              </a:spcAft>
              <a:buClr>
                <a:schemeClr val="dk1"/>
              </a:buClr>
              <a:buSzPts val="3000"/>
              <a:buAutoNum type="arabicPeriod"/>
            </a:pPr>
            <a:r>
              <a:rPr lang="en-US" sz="3000" b="1">
                <a:solidFill>
                  <a:srgbClr val="222222"/>
                </a:solidFill>
              </a:rPr>
              <a:t>NLTK : Token</a:t>
            </a:r>
            <a:r>
              <a:rPr lang="en-US" sz="3000">
                <a:solidFill>
                  <a:srgbClr val="222222"/>
                </a:solidFill>
              </a:rPr>
              <a:t> -&gt; </a:t>
            </a:r>
            <a:r>
              <a:rPr lang="en-US" sz="3000" b="1">
                <a:solidFill>
                  <a:srgbClr val="222222"/>
                </a:solidFill>
              </a:rPr>
              <a:t>Stemming </a:t>
            </a:r>
            <a:r>
              <a:rPr lang="en-US" sz="3000">
                <a:solidFill>
                  <a:srgbClr val="222222"/>
                </a:solidFill>
              </a:rPr>
              <a:t>-&gt;</a:t>
            </a:r>
            <a:r>
              <a:rPr lang="en-US" sz="3000" b="1">
                <a:solidFill>
                  <a:srgbClr val="222222"/>
                </a:solidFill>
              </a:rPr>
              <a:t> Tag</a:t>
            </a:r>
            <a:endParaRPr sz="3000">
              <a:solidFill>
                <a:srgbClr val="222222"/>
              </a:solidFill>
            </a:endParaRPr>
          </a:p>
          <a:p>
            <a:pPr marL="457200" lvl="0" indent="-419100" algn="l" rtl="0">
              <a:lnSpc>
                <a:spcPct val="150000"/>
              </a:lnSpc>
              <a:spcBef>
                <a:spcPts val="0"/>
              </a:spcBef>
              <a:spcAft>
                <a:spcPts val="0"/>
              </a:spcAft>
              <a:buClr>
                <a:schemeClr val="dk1"/>
              </a:buClr>
              <a:buSzPts val="3000"/>
              <a:buAutoNum type="arabicPeriod"/>
            </a:pPr>
            <a:r>
              <a:rPr lang="en-US" sz="3000" b="1">
                <a:solidFill>
                  <a:srgbClr val="222222"/>
                </a:solidFill>
              </a:rPr>
              <a:t>Konlpy : 함수</a:t>
            </a:r>
            <a:r>
              <a:rPr lang="en-US" sz="3000">
                <a:solidFill>
                  <a:srgbClr val="222222"/>
                </a:solidFill>
              </a:rPr>
              <a:t> </a:t>
            </a:r>
            <a:r>
              <a:rPr lang="en-US" sz="3000" b="1">
                <a:solidFill>
                  <a:srgbClr val="A61C00"/>
                </a:solidFill>
              </a:rPr>
              <a:t>일괄 처리</a:t>
            </a:r>
            <a:endParaRPr sz="3000" b="1">
              <a:solidFill>
                <a:srgbClr val="666666"/>
              </a:solidFill>
            </a:endParaRPr>
          </a:p>
          <a:p>
            <a:pPr marL="0" lvl="0" indent="0" algn="l" rtl="0">
              <a:spcBef>
                <a:spcPts val="0"/>
              </a:spcBef>
              <a:spcAft>
                <a:spcPts val="0"/>
              </a:spcAft>
              <a:buNone/>
            </a:pPr>
            <a:endParaRPr sz="3600" b="1">
              <a:solidFill>
                <a:srgbClr val="FF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416" name="Shape 416"/>
        <p:cNvGrpSpPr/>
        <p:nvPr/>
      </p:nvGrpSpPr>
      <p:grpSpPr>
        <a:xfrm>
          <a:off x="0" y="0"/>
          <a:ext cx="0" cy="0"/>
          <a:chOff x="0" y="0"/>
          <a:chExt cx="0" cy="0"/>
        </a:xfrm>
      </p:grpSpPr>
      <p:pic>
        <p:nvPicPr>
          <p:cNvPr id="417" name="Google Shape;417;p69"/>
          <p:cNvPicPr preferRelativeResize="0"/>
          <p:nvPr/>
        </p:nvPicPr>
        <p:blipFill rotWithShape="1">
          <a:blip r:embed="rId1"/>
          <a:srcRect l="2592" r="3139" b="58842"/>
          <a:stretch>
            <a:fillRect/>
          </a:stretch>
        </p:blipFill>
        <p:spPr>
          <a:xfrm>
            <a:off x="0" y="2068729"/>
            <a:ext cx="9144000" cy="3113922"/>
          </a:xfrm>
          <a:prstGeom prst="rect">
            <a:avLst/>
          </a:prstGeom>
          <a:noFill/>
          <a:ln>
            <a:noFill/>
          </a:ln>
        </p:spPr>
      </p:pic>
      <p:sp>
        <p:nvSpPr>
          <p:cNvPr id="418" name="Google Shape;418;p69"/>
          <p:cNvSpPr txBox="1"/>
          <p:nvPr>
            <p:ph type="title"/>
          </p:nvPr>
        </p:nvSpPr>
        <p:spPr>
          <a:xfrm>
            <a:off x="311700" y="2571750"/>
            <a:ext cx="8520600" cy="841800"/>
          </a:xfrm>
          <a:prstGeom prst="rect">
            <a:avLst/>
          </a:prstGeom>
          <a:noFill/>
          <a:effectLst>
            <a:outerShdw blurRad="57150" dist="19050" dir="540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5000" b="1">
                <a:solidFill>
                  <a:srgbClr val="222222"/>
                </a:solidFill>
                <a:highlight>
                  <a:srgbClr val="FFFFFF"/>
                </a:highlight>
              </a:rPr>
              <a:t>시각화</a:t>
            </a:r>
            <a:endParaRPr sz="15000" b="1">
              <a:solidFill>
                <a:srgbClr val="222222"/>
              </a:solidFill>
              <a:highlight>
                <a:srgbClr val="FFFFFF"/>
              </a:highlight>
            </a:endParaRPr>
          </a:p>
        </p:txBody>
      </p:sp>
      <p:sp>
        <p:nvSpPr>
          <p:cNvPr id="419" name="Google Shape;419;p69"/>
          <p:cNvSpPr txBox="1"/>
          <p:nvPr/>
        </p:nvSpPr>
        <p:spPr>
          <a:xfrm>
            <a:off x="540450" y="293525"/>
            <a:ext cx="5049000" cy="8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a:t>CHAPTER 4</a:t>
            </a:r>
            <a:endParaRPr sz="4000"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423" name="Shape 423"/>
        <p:cNvGrpSpPr/>
        <p:nvPr/>
      </p:nvGrpSpPr>
      <p:grpSpPr>
        <a:xfrm>
          <a:off x="0" y="0"/>
          <a:ext cx="0" cy="0"/>
          <a:chOff x="0" y="0"/>
          <a:chExt cx="0" cy="0"/>
        </a:xfrm>
      </p:grpSpPr>
      <p:pic>
        <p:nvPicPr>
          <p:cNvPr id="424" name="Google Shape;424;p70"/>
          <p:cNvPicPr preferRelativeResize="0"/>
          <p:nvPr/>
        </p:nvPicPr>
        <p:blipFill rotWithShape="1">
          <a:blip r:embed="rId1"/>
          <a:srcRect b="15668"/>
          <a:stretch>
            <a:fillRect/>
          </a:stretch>
        </p:blipFill>
        <p:spPr>
          <a:xfrm>
            <a:off x="0" y="0"/>
            <a:ext cx="9144003" cy="5143499"/>
          </a:xfrm>
          <a:prstGeom prst="rect">
            <a:avLst/>
          </a:prstGeom>
          <a:noFill/>
          <a:ln>
            <a:noFill/>
          </a:ln>
        </p:spPr>
      </p:pic>
      <p:sp>
        <p:nvSpPr>
          <p:cNvPr id="425" name="Google Shape;425;p70"/>
          <p:cNvSpPr txBox="1"/>
          <p:nvPr>
            <p:ph type="title"/>
          </p:nvPr>
        </p:nvSpPr>
        <p:spPr>
          <a:xfrm>
            <a:off x="311700" y="2150850"/>
            <a:ext cx="8520600" cy="841800"/>
          </a:xfrm>
          <a:prstGeom prst="rect">
            <a:avLst/>
          </a:prstGeom>
          <a:effectLst>
            <a:outerShdw blurRad="57150" dist="142875" dir="21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solidFill>
                  <a:srgbClr val="FFFFFF"/>
                </a:solidFill>
              </a:rPr>
              <a:t>Word Cloud</a:t>
            </a:r>
            <a:endParaRPr sz="9600" b="1">
              <a:solidFill>
                <a:srgbClr val="FFFFFF"/>
              </a:solidFill>
            </a:endParaRPr>
          </a:p>
          <a:p>
            <a:pPr marL="0" lvl="0" indent="0" algn="ctr" rtl="0">
              <a:spcBef>
                <a:spcPts val="0"/>
              </a:spcBef>
              <a:spcAft>
                <a:spcPts val="0"/>
              </a:spcAft>
              <a:buNone/>
            </a:pPr>
            <a:r>
              <a:rPr lang="en-US" sz="3000" b="1">
                <a:solidFill>
                  <a:srgbClr val="FFFFFF"/>
                </a:solidFill>
              </a:rPr>
              <a:t>-Token, Stemming, Tagging-</a:t>
            </a:r>
            <a:endParaRPr sz="3000" b="1">
              <a:solidFill>
                <a:srgbClr val="FFFFFF"/>
              </a:solidFill>
            </a:endParaRPr>
          </a:p>
        </p:txBody>
      </p:sp>
      <p:sp>
        <p:nvSpPr>
          <p:cNvPr id="426" name="Google Shape;426;p70"/>
          <p:cNvSpPr txBox="1"/>
          <p:nvPr/>
        </p:nvSpPr>
        <p:spPr>
          <a:xfrm>
            <a:off x="1492500" y="3767450"/>
            <a:ext cx="6159000" cy="718500"/>
          </a:xfrm>
          <a:prstGeom prst="rect">
            <a:avLst/>
          </a:prstGeom>
          <a:noFill/>
          <a:ln w="38100"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600" b="1">
                <a:solidFill>
                  <a:srgbClr val="FFFFFF"/>
                </a:solidFill>
              </a:rPr>
              <a:t>평양 남북정상회담 대국민 보고</a:t>
            </a:r>
            <a:endParaRPr sz="2600" b="1">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430" name="Shape 430"/>
        <p:cNvGrpSpPr/>
        <p:nvPr/>
      </p:nvGrpSpPr>
      <p:grpSpPr>
        <a:xfrm>
          <a:off x="0" y="0"/>
          <a:ext cx="0" cy="0"/>
          <a:chOff x="0" y="0"/>
          <a:chExt cx="0" cy="0"/>
        </a:xfrm>
      </p:grpSpPr>
      <p:pic>
        <p:nvPicPr>
          <p:cNvPr id="431" name="Google Shape;431;p71"/>
          <p:cNvPicPr preferRelativeResize="0"/>
          <p:nvPr/>
        </p:nvPicPr>
        <p:blipFill rotWithShape="1">
          <a:blip r:embed="rId1"/>
          <a:srcRect r="2477"/>
          <a:stretch>
            <a:fillRect/>
          </a:stretch>
        </p:blipFill>
        <p:spPr>
          <a:xfrm>
            <a:off x="152400" y="0"/>
            <a:ext cx="8882228"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5" name="Shape 85"/>
        <p:cNvGrpSpPr/>
        <p:nvPr/>
      </p:nvGrpSpPr>
      <p:grpSpPr>
        <a:xfrm>
          <a:off x="0" y="0"/>
          <a:ext cx="0" cy="0"/>
          <a:chOff x="0" y="0"/>
          <a:chExt cx="0" cy="0"/>
        </a:xfrm>
      </p:grpSpPr>
      <p:pic>
        <p:nvPicPr>
          <p:cNvPr id="86" name="Google Shape;86;p18"/>
          <p:cNvPicPr preferRelativeResize="0"/>
          <p:nvPr/>
        </p:nvPicPr>
        <p:blipFill>
          <a:blip r:embed="rId1"/>
          <a:stretch>
            <a:fillRect/>
          </a:stretch>
        </p:blipFill>
        <p:spPr>
          <a:xfrm>
            <a:off x="490288" y="2663562"/>
            <a:ext cx="1794649" cy="2327525"/>
          </a:xfrm>
          <a:prstGeom prst="rect">
            <a:avLst/>
          </a:prstGeom>
          <a:noFill/>
          <a:ln w="9525" cap="flat" cmpd="sng">
            <a:solidFill>
              <a:schemeClr val="dk2"/>
            </a:solidFill>
            <a:prstDash val="solid"/>
            <a:round/>
            <a:headEnd type="none" w="sm" len="sm"/>
            <a:tailEnd type="none" w="sm" len="sm"/>
          </a:ln>
        </p:spPr>
      </p:pic>
      <p:pic>
        <p:nvPicPr>
          <p:cNvPr id="87" name="Google Shape;87;p18"/>
          <p:cNvPicPr preferRelativeResize="0"/>
          <p:nvPr/>
        </p:nvPicPr>
        <p:blipFill>
          <a:blip r:embed="rId2"/>
          <a:stretch>
            <a:fillRect/>
          </a:stretch>
        </p:blipFill>
        <p:spPr>
          <a:xfrm>
            <a:off x="2799363" y="177874"/>
            <a:ext cx="1863637" cy="2327512"/>
          </a:xfrm>
          <a:prstGeom prst="rect">
            <a:avLst/>
          </a:prstGeom>
          <a:noFill/>
          <a:ln>
            <a:noFill/>
          </a:ln>
        </p:spPr>
      </p:pic>
      <p:pic>
        <p:nvPicPr>
          <p:cNvPr id="88" name="Google Shape;88;p18"/>
          <p:cNvPicPr preferRelativeResize="0"/>
          <p:nvPr/>
        </p:nvPicPr>
        <p:blipFill>
          <a:blip r:embed="rId3"/>
          <a:stretch>
            <a:fillRect/>
          </a:stretch>
        </p:blipFill>
        <p:spPr>
          <a:xfrm>
            <a:off x="4998625" y="152400"/>
            <a:ext cx="3647675" cy="4838700"/>
          </a:xfrm>
          <a:prstGeom prst="rect">
            <a:avLst/>
          </a:prstGeom>
          <a:noFill/>
          <a:ln>
            <a:noFill/>
          </a:ln>
        </p:spPr>
      </p:pic>
      <p:pic>
        <p:nvPicPr>
          <p:cNvPr id="89" name="Google Shape;89;p18"/>
          <p:cNvPicPr preferRelativeResize="0"/>
          <p:nvPr/>
        </p:nvPicPr>
        <p:blipFill>
          <a:blip r:embed="rId4"/>
          <a:stretch>
            <a:fillRect/>
          </a:stretch>
        </p:blipFill>
        <p:spPr>
          <a:xfrm>
            <a:off x="2833839" y="2675311"/>
            <a:ext cx="1794650" cy="2304049"/>
          </a:xfrm>
          <a:prstGeom prst="rect">
            <a:avLst/>
          </a:prstGeom>
          <a:noFill/>
          <a:ln w="9525" cap="flat" cmpd="sng">
            <a:solidFill>
              <a:schemeClr val="dk2"/>
            </a:solidFill>
            <a:prstDash val="solid"/>
            <a:round/>
            <a:headEnd type="none" w="sm" len="sm"/>
            <a:tailEnd type="none" w="sm" len="sm"/>
          </a:ln>
        </p:spPr>
      </p:pic>
      <p:pic>
        <p:nvPicPr>
          <p:cNvPr id="90" name="Google Shape;90;p18"/>
          <p:cNvPicPr preferRelativeResize="0"/>
          <p:nvPr/>
        </p:nvPicPr>
        <p:blipFill>
          <a:blip r:embed="rId5"/>
          <a:stretch>
            <a:fillRect/>
          </a:stretch>
        </p:blipFill>
        <p:spPr>
          <a:xfrm>
            <a:off x="490300" y="152400"/>
            <a:ext cx="1794625" cy="2378452"/>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435" name="Shape 435"/>
        <p:cNvGrpSpPr/>
        <p:nvPr/>
      </p:nvGrpSpPr>
      <p:grpSpPr>
        <a:xfrm>
          <a:off x="0" y="0"/>
          <a:ext cx="0" cy="0"/>
          <a:chOff x="0" y="0"/>
          <a:chExt cx="0" cy="0"/>
        </a:xfrm>
      </p:grpSpPr>
      <p:sp>
        <p:nvSpPr>
          <p:cNvPr id="436" name="Google Shape;436;p72"/>
          <p:cNvSpPr txBox="1"/>
          <p:nvPr>
            <p:ph type="title"/>
          </p:nvPr>
        </p:nvSpPr>
        <p:spPr>
          <a:xfrm>
            <a:off x="311700" y="441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b="1"/>
              <a:t>Co Lab | Google Drive</a:t>
            </a:r>
            <a:endParaRPr sz="2800" b="1"/>
          </a:p>
          <a:p>
            <a:pPr marL="0" lvl="0" indent="0" algn="l" rtl="0">
              <a:spcBef>
                <a:spcPts val="0"/>
              </a:spcBef>
              <a:spcAft>
                <a:spcPts val="0"/>
              </a:spcAft>
              <a:buClr>
                <a:schemeClr val="dk1"/>
              </a:buClr>
              <a:buSzPts val="1100"/>
              <a:buFont typeface="Arial"/>
              <a:buNone/>
            </a:pPr>
            <a:r>
              <a:rPr lang="en-US" sz="1800" b="1" u="sng">
                <a:solidFill>
                  <a:schemeClr val="hlink"/>
                </a:solidFill>
                <a:hlinkClick r:id="rId1"/>
              </a:rPr>
              <a:t>&gt;&gt;&gt; https://colab.research.google.com/ </a:t>
            </a:r>
            <a:endParaRPr sz="1800" b="1">
              <a:solidFill>
                <a:srgbClr val="000000"/>
              </a:solidFill>
            </a:endParaRPr>
          </a:p>
        </p:txBody>
      </p:sp>
      <p:pic>
        <p:nvPicPr>
          <p:cNvPr id="437" name="Google Shape;437;p72"/>
          <p:cNvPicPr preferRelativeResize="0"/>
          <p:nvPr/>
        </p:nvPicPr>
        <p:blipFill rotWithShape="1">
          <a:blip r:embed="rId2"/>
          <a:srcRect b="63344"/>
          <a:stretch>
            <a:fillRect/>
          </a:stretch>
        </p:blipFill>
        <p:spPr>
          <a:xfrm>
            <a:off x="564900" y="3510875"/>
            <a:ext cx="8166600" cy="1402775"/>
          </a:xfrm>
          <a:prstGeom prst="rect">
            <a:avLst/>
          </a:prstGeom>
          <a:noFill/>
          <a:ln>
            <a:noFill/>
          </a:ln>
        </p:spPr>
      </p:pic>
      <p:sp>
        <p:nvSpPr>
          <p:cNvPr id="438" name="Google Shape;438;p72"/>
          <p:cNvSpPr txBox="1"/>
          <p:nvPr/>
        </p:nvSpPr>
        <p:spPr>
          <a:xfrm>
            <a:off x="588725" y="1701325"/>
            <a:ext cx="8166600" cy="551400"/>
          </a:xfrm>
          <a:prstGeom prst="rect">
            <a:avLst/>
          </a:prstGeom>
          <a:noFill/>
          <a:ln>
            <a:noFill/>
          </a:ln>
        </p:spPr>
        <p:txBody>
          <a:bodyPr spcFirstLastPara="1" wrap="square" lIns="91425" tIns="91425" rIns="91425" bIns="91425" anchor="t" anchorCtr="0">
            <a:noAutofit/>
          </a:bodyPr>
          <a:lstStyle/>
          <a:p>
            <a:pPr marL="457200" lvl="0" indent="-419100" algn="l" rtl="0">
              <a:lnSpc>
                <a:spcPct val="150000"/>
              </a:lnSpc>
              <a:spcBef>
                <a:spcPts val="0"/>
              </a:spcBef>
              <a:spcAft>
                <a:spcPts val="0"/>
              </a:spcAft>
              <a:buClr>
                <a:schemeClr val="dk1"/>
              </a:buClr>
              <a:buSzPts val="3000"/>
              <a:buAutoNum type="arabicPeriod"/>
            </a:pPr>
            <a:r>
              <a:rPr lang="en-US" sz="3000" b="1">
                <a:solidFill>
                  <a:srgbClr val="222222"/>
                </a:solidFill>
              </a:rPr>
              <a:t>Konlpy : Token</a:t>
            </a:r>
            <a:r>
              <a:rPr lang="en-US" sz="3000">
                <a:solidFill>
                  <a:srgbClr val="222222"/>
                </a:solidFill>
              </a:rPr>
              <a:t>-&gt;</a:t>
            </a:r>
            <a:r>
              <a:rPr lang="en-US" sz="3000" b="1">
                <a:solidFill>
                  <a:srgbClr val="222222"/>
                </a:solidFill>
              </a:rPr>
              <a:t>Stemming</a:t>
            </a:r>
            <a:r>
              <a:rPr lang="en-US" sz="3000">
                <a:solidFill>
                  <a:srgbClr val="222222"/>
                </a:solidFill>
              </a:rPr>
              <a:t>-&gt;</a:t>
            </a:r>
            <a:r>
              <a:rPr lang="en-US" sz="3000" b="1">
                <a:solidFill>
                  <a:srgbClr val="222222"/>
                </a:solidFill>
              </a:rPr>
              <a:t>Tag</a:t>
            </a:r>
            <a:endParaRPr sz="3000">
              <a:solidFill>
                <a:srgbClr val="222222"/>
              </a:solidFill>
            </a:endParaRPr>
          </a:p>
          <a:p>
            <a:pPr marL="457200" lvl="0" indent="-419100" algn="l" rtl="0">
              <a:lnSpc>
                <a:spcPct val="150000"/>
              </a:lnSpc>
              <a:spcBef>
                <a:spcPts val="0"/>
              </a:spcBef>
              <a:spcAft>
                <a:spcPts val="0"/>
              </a:spcAft>
              <a:buClr>
                <a:schemeClr val="dk1"/>
              </a:buClr>
              <a:buSzPts val="3000"/>
              <a:buAutoNum type="arabicPeriod"/>
            </a:pPr>
            <a:r>
              <a:rPr lang="en-US" sz="3000" b="1">
                <a:solidFill>
                  <a:srgbClr val="222222"/>
                </a:solidFill>
              </a:rPr>
              <a:t>Word Cloud</a:t>
            </a:r>
            <a:endParaRPr sz="3000" b="1">
              <a:solidFill>
                <a:srgbClr val="666666"/>
              </a:solidFill>
            </a:endParaRPr>
          </a:p>
          <a:p>
            <a:pPr marL="0" lvl="0" indent="0" algn="l" rtl="0">
              <a:spcBef>
                <a:spcPts val="0"/>
              </a:spcBef>
              <a:spcAft>
                <a:spcPts val="0"/>
              </a:spcAft>
              <a:buNone/>
            </a:pPr>
            <a:endParaRPr sz="3600" b="1">
              <a:solidFill>
                <a:srgbClr val="FF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10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442" name="Shape 442"/>
        <p:cNvGrpSpPr/>
        <p:nvPr/>
      </p:nvGrpSpPr>
      <p:grpSpPr>
        <a:xfrm>
          <a:off x="0" y="0"/>
          <a:ext cx="0" cy="0"/>
          <a:chOff x="0" y="0"/>
          <a:chExt cx="0" cy="0"/>
        </a:xfrm>
      </p:grpSpPr>
      <p:sp>
        <p:nvSpPr>
          <p:cNvPr id="443" name="Google Shape;443;p73"/>
          <p:cNvSpPr txBox="1"/>
          <p:nvPr/>
        </p:nvSpPr>
        <p:spPr>
          <a:xfrm>
            <a:off x="2916650" y="4810325"/>
            <a:ext cx="6192600" cy="28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u="sng">
                <a:solidFill>
                  <a:schemeClr val="hlink"/>
                </a:solidFill>
              </a:rPr>
              <a:t>이미지 출처 : </a:t>
            </a:r>
            <a:r>
              <a:rPr lang="en-US" b="1" u="sng">
                <a:solidFill>
                  <a:schemeClr val="hlink"/>
                </a:solidFill>
                <a:hlinkClick r:id="rId1"/>
              </a:rPr>
              <a:t>https://www.cicis.com/media/1235/saladbar_saladmix.png</a:t>
            </a:r>
            <a:endParaRPr lang="en-US" b="1" u="sng">
              <a:solidFill>
                <a:schemeClr val="hlink"/>
              </a:solidFill>
              <a:hlinkClick r:id="rId1"/>
            </a:endParaRPr>
          </a:p>
        </p:txBody>
      </p:sp>
      <p:sp>
        <p:nvSpPr>
          <p:cNvPr id="444" name="Google Shape;444;p73"/>
          <p:cNvSpPr txBox="1"/>
          <p:nvPr/>
        </p:nvSpPr>
        <p:spPr>
          <a:xfrm>
            <a:off x="552515" y="293525"/>
            <a:ext cx="5489100" cy="8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a:t>Preview</a:t>
            </a:r>
            <a:endParaRPr sz="4000" b="1"/>
          </a:p>
        </p:txBody>
      </p:sp>
      <p:sp>
        <p:nvSpPr>
          <p:cNvPr id="445" name="Google Shape;445;p73"/>
          <p:cNvSpPr txBox="1"/>
          <p:nvPr>
            <p:ph type="title"/>
          </p:nvPr>
        </p:nvSpPr>
        <p:spPr>
          <a:xfrm>
            <a:off x="845100" y="1541250"/>
            <a:ext cx="7556100" cy="841800"/>
          </a:xfrm>
          <a:prstGeom prst="rect">
            <a:avLst/>
          </a:prstGeom>
          <a:noFill/>
          <a:effectLst>
            <a:outerShdw blurRad="57150" dist="19050" dir="5400000" algn="bl" rotWithShape="0">
              <a:srgbClr val="000000">
                <a:alpha val="60000"/>
              </a:srgbClr>
            </a:outerShdw>
          </a:effectLst>
        </p:spPr>
        <p:txBody>
          <a:bodyPr spcFirstLastPara="1" wrap="square" lIns="91425" tIns="91425" rIns="91425" bIns="91425" anchor="t" anchorCtr="0">
            <a:noAutofit/>
          </a:bodyPr>
          <a:lstStyle/>
          <a:p>
            <a:pPr marL="457200" lvl="0" indent="-482600" algn="l" rtl="0">
              <a:lnSpc>
                <a:spcPct val="115000"/>
              </a:lnSpc>
              <a:spcBef>
                <a:spcPts val="0"/>
              </a:spcBef>
              <a:spcAft>
                <a:spcPts val="0"/>
              </a:spcAft>
              <a:buClr>
                <a:srgbClr val="222222"/>
              </a:buClr>
              <a:buSzPts val="4000"/>
              <a:buChar char="-"/>
            </a:pPr>
            <a:r>
              <a:rPr lang="en-US" sz="4000" b="1">
                <a:solidFill>
                  <a:srgbClr val="222222"/>
                </a:solidFill>
              </a:rPr>
              <a:t>token</a:t>
            </a:r>
            <a:endParaRPr sz="4000" b="1">
              <a:solidFill>
                <a:srgbClr val="222222"/>
              </a:solidFill>
            </a:endParaRPr>
          </a:p>
          <a:p>
            <a:pPr marL="457200" lvl="0" indent="-482600" algn="l" rtl="0">
              <a:lnSpc>
                <a:spcPct val="115000"/>
              </a:lnSpc>
              <a:spcBef>
                <a:spcPts val="0"/>
              </a:spcBef>
              <a:spcAft>
                <a:spcPts val="0"/>
              </a:spcAft>
              <a:buClr>
                <a:srgbClr val="222222"/>
              </a:buClr>
              <a:buSzPts val="4000"/>
              <a:buChar char="-"/>
            </a:pPr>
            <a:r>
              <a:rPr lang="en-US" sz="4000" b="1">
                <a:solidFill>
                  <a:srgbClr val="222222"/>
                </a:solidFill>
              </a:rPr>
              <a:t>Stemming   (정규화)</a:t>
            </a:r>
            <a:endParaRPr sz="4000" b="1">
              <a:solidFill>
                <a:srgbClr val="222222"/>
              </a:solidFill>
            </a:endParaRPr>
          </a:p>
          <a:p>
            <a:pPr marL="457200" lvl="0" indent="-482600" algn="l" rtl="0">
              <a:lnSpc>
                <a:spcPct val="115000"/>
              </a:lnSpc>
              <a:spcBef>
                <a:spcPts val="0"/>
              </a:spcBef>
              <a:spcAft>
                <a:spcPts val="0"/>
              </a:spcAft>
              <a:buClr>
                <a:srgbClr val="222222"/>
              </a:buClr>
              <a:buSzPts val="4000"/>
              <a:buChar char="-"/>
            </a:pPr>
            <a:r>
              <a:rPr lang="en-US" sz="4000" b="1">
                <a:solidFill>
                  <a:srgbClr val="222222"/>
                </a:solidFill>
              </a:rPr>
              <a:t>Tagging       (문법/Filter)</a:t>
            </a:r>
            <a:endParaRPr sz="4000" b="1">
              <a:solidFill>
                <a:srgbClr val="222222"/>
              </a:solidFill>
            </a:endParaRPr>
          </a:p>
          <a:p>
            <a:pPr marL="457200" lvl="0" indent="-482600" algn="l" rtl="0">
              <a:lnSpc>
                <a:spcPct val="115000"/>
              </a:lnSpc>
              <a:spcBef>
                <a:spcPts val="0"/>
              </a:spcBef>
              <a:spcAft>
                <a:spcPts val="0"/>
              </a:spcAft>
              <a:buClr>
                <a:srgbClr val="222222"/>
              </a:buClr>
              <a:buSzPts val="4000"/>
              <a:buChar char="-"/>
            </a:pPr>
            <a:r>
              <a:rPr lang="en-US" sz="4000" b="1">
                <a:solidFill>
                  <a:srgbClr val="222222"/>
                </a:solidFill>
              </a:rPr>
              <a:t>WordCloud  (시각화)</a:t>
            </a:r>
            <a:endParaRPr sz="4000" b="1">
              <a:solidFill>
                <a:srgbClr val="222222"/>
              </a:solidFill>
            </a:endParaRPr>
          </a:p>
        </p:txBody>
      </p:sp>
      <p:pic>
        <p:nvPicPr>
          <p:cNvPr id="446" name="Google Shape;446;p73"/>
          <p:cNvPicPr preferRelativeResize="0"/>
          <p:nvPr/>
        </p:nvPicPr>
        <p:blipFill rotWithShape="1">
          <a:blip r:embed="rId2"/>
          <a:srcRect r="6759"/>
          <a:stretch>
            <a:fillRect/>
          </a:stretch>
        </p:blipFill>
        <p:spPr>
          <a:xfrm>
            <a:off x="5628976" y="76200"/>
            <a:ext cx="3490499" cy="19277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곽철용 예고편 조커 버전">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0" y="1256665"/>
            <a:ext cx="9144000" cy="3874135"/>
          </a:xfrm>
          <a:prstGeom prst="rect">
            <a:avLst/>
          </a:prstGeom>
        </p:spPr>
      </p:pic>
      <p:sp>
        <p:nvSpPr>
          <p:cNvPr id="444" name="Google Shape;444;p73"/>
          <p:cNvSpPr txBox="1"/>
          <p:nvPr/>
        </p:nvSpPr>
        <p:spPr>
          <a:xfrm>
            <a:off x="552450" y="293370"/>
            <a:ext cx="8442960" cy="842010"/>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lang="" altLang="en-US" sz="4000" b="1"/>
              <a:t>Project Day 1 : 곽철용??</a:t>
            </a:r>
            <a:endParaRPr lang="" altLang="en-US" sz="4000" b="1"/>
          </a:p>
        </p:txBody>
      </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450" name="Shape 450"/>
        <p:cNvGrpSpPr/>
        <p:nvPr/>
      </p:nvGrpSpPr>
      <p:grpSpPr>
        <a:xfrm>
          <a:off x="0" y="0"/>
          <a:ext cx="0" cy="0"/>
          <a:chOff x="0" y="0"/>
          <a:chExt cx="0" cy="0"/>
        </a:xfrm>
      </p:grpSpPr>
      <p:pic>
        <p:nvPicPr>
          <p:cNvPr id="451" name="Google Shape;451;p74"/>
          <p:cNvPicPr preferRelativeResize="0"/>
          <p:nvPr/>
        </p:nvPicPr>
        <p:blipFill rotWithShape="1">
          <a:blip r:embed="rId1"/>
          <a:srcRect l="2592" r="3139" b="58842"/>
          <a:stretch>
            <a:fillRect/>
          </a:stretch>
        </p:blipFill>
        <p:spPr>
          <a:xfrm>
            <a:off x="0" y="2068729"/>
            <a:ext cx="9144000" cy="3113922"/>
          </a:xfrm>
          <a:prstGeom prst="rect">
            <a:avLst/>
          </a:prstGeom>
          <a:noFill/>
          <a:ln>
            <a:noFill/>
          </a:ln>
        </p:spPr>
      </p:pic>
      <p:sp>
        <p:nvSpPr>
          <p:cNvPr id="452" name="Google Shape;452;p74"/>
          <p:cNvSpPr txBox="1"/>
          <p:nvPr>
            <p:ph type="title"/>
          </p:nvPr>
        </p:nvSpPr>
        <p:spPr>
          <a:xfrm>
            <a:off x="311700" y="2571750"/>
            <a:ext cx="8520600" cy="841800"/>
          </a:xfrm>
          <a:prstGeom prst="rect">
            <a:avLst/>
          </a:prstGeom>
          <a:noFill/>
          <a:effectLst>
            <a:outerShdw blurRad="57150" dist="19050" dir="5400000"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5000" b="1">
                <a:solidFill>
                  <a:srgbClr val="222222"/>
                </a:solidFill>
                <a:highlight>
                  <a:srgbClr val="FFFFFF"/>
                </a:highlight>
              </a:rPr>
              <a:t>딥러닝</a:t>
            </a:r>
            <a:endParaRPr sz="15000" b="1">
              <a:solidFill>
                <a:srgbClr val="222222"/>
              </a:solidFill>
              <a:highlight>
                <a:srgbClr val="FFFFFF"/>
              </a:highlight>
            </a:endParaRPr>
          </a:p>
        </p:txBody>
      </p:sp>
      <p:sp>
        <p:nvSpPr>
          <p:cNvPr id="453" name="Google Shape;453;p74"/>
          <p:cNvSpPr txBox="1"/>
          <p:nvPr/>
        </p:nvSpPr>
        <p:spPr>
          <a:xfrm>
            <a:off x="540450" y="293525"/>
            <a:ext cx="4380000" cy="8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a:t>CHAPTER 5</a:t>
            </a:r>
            <a:endParaRPr sz="4000"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457" name="Shape 457"/>
        <p:cNvGrpSpPr/>
        <p:nvPr/>
      </p:nvGrpSpPr>
      <p:grpSpPr>
        <a:xfrm>
          <a:off x="0" y="0"/>
          <a:ext cx="0" cy="0"/>
          <a:chOff x="0" y="0"/>
          <a:chExt cx="0" cy="0"/>
        </a:xfrm>
      </p:grpSpPr>
      <p:pic>
        <p:nvPicPr>
          <p:cNvPr id="458" name="Google Shape;458;p75"/>
          <p:cNvPicPr preferRelativeResize="0"/>
          <p:nvPr/>
        </p:nvPicPr>
        <p:blipFill>
          <a:blip r:embed="rId1"/>
          <a:stretch>
            <a:fillRect/>
          </a:stretch>
        </p:blipFill>
        <p:spPr>
          <a:xfrm>
            <a:off x="412013" y="157213"/>
            <a:ext cx="8319974" cy="4829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462" name="Shape 462"/>
        <p:cNvGrpSpPr/>
        <p:nvPr/>
      </p:nvGrpSpPr>
      <p:grpSpPr>
        <a:xfrm>
          <a:off x="0" y="0"/>
          <a:ext cx="0" cy="0"/>
          <a:chOff x="0" y="0"/>
          <a:chExt cx="0" cy="0"/>
        </a:xfrm>
      </p:grpSpPr>
      <p:sp>
        <p:nvSpPr>
          <p:cNvPr id="463" name="Google Shape;463;p76"/>
          <p:cNvSpPr txBox="1"/>
          <p:nvPr/>
        </p:nvSpPr>
        <p:spPr>
          <a:xfrm>
            <a:off x="311700" y="2150850"/>
            <a:ext cx="8520600" cy="841800"/>
          </a:xfrm>
          <a:prstGeom prst="rect">
            <a:avLst/>
          </a:prstGeom>
          <a:noFill/>
          <a:ln>
            <a:noFill/>
          </a:ln>
          <a:effectLst>
            <a:outerShdw blurRad="57150" dist="66675" dir="276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t>딥러닝의 시작</a:t>
            </a:r>
            <a:endParaRPr sz="9600"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467" name="Shape 467"/>
        <p:cNvGrpSpPr/>
        <p:nvPr/>
      </p:nvGrpSpPr>
      <p:grpSpPr>
        <a:xfrm>
          <a:off x="0" y="0"/>
          <a:ext cx="0" cy="0"/>
          <a:chOff x="0" y="0"/>
          <a:chExt cx="0" cy="0"/>
        </a:xfrm>
      </p:grpSpPr>
      <p:sp>
        <p:nvSpPr>
          <p:cNvPr id="468" name="Google Shape;468;p7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문제 정의하기</a:t>
            </a:r>
            <a:endParaRPr sz="3000" b="1"/>
          </a:p>
        </p:txBody>
      </p:sp>
      <p:sp>
        <p:nvSpPr>
          <p:cNvPr id="469" name="Google Shape;469;p77"/>
          <p:cNvSpPr txBox="1"/>
          <p:nvPr/>
        </p:nvSpPr>
        <p:spPr>
          <a:xfrm>
            <a:off x="535150" y="271150"/>
            <a:ext cx="8297100" cy="164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9600" b="1"/>
              <a:t>어떤</a:t>
            </a:r>
            <a:endParaRPr sz="9600" b="1"/>
          </a:p>
          <a:p>
            <a:pPr marL="0" lvl="0" indent="0" algn="r" rtl="0">
              <a:spcBef>
                <a:spcPts val="0"/>
              </a:spcBef>
              <a:spcAft>
                <a:spcPts val="0"/>
              </a:spcAft>
              <a:buNone/>
            </a:pPr>
            <a:r>
              <a:rPr lang="en-US" sz="9600" b="1"/>
              <a:t>문제가 </a:t>
            </a:r>
            <a:endParaRPr lang="en-US" sz="9600" b="1"/>
          </a:p>
          <a:p>
            <a:pPr marL="0" lvl="0" indent="0" algn="r" rtl="0">
              <a:spcBef>
                <a:spcPts val="0"/>
              </a:spcBef>
              <a:spcAft>
                <a:spcPts val="0"/>
              </a:spcAft>
              <a:buNone/>
            </a:pPr>
            <a:r>
              <a:rPr lang="en-US" sz="9600" b="1"/>
              <a:t>문제인가?</a:t>
            </a:r>
            <a:endParaRPr sz="6000" b="1">
              <a:solidFill>
                <a:srgbClr val="A61C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Function</a:t>
            </a:r>
            <a:endParaRPr sz="3000" b="1"/>
          </a:p>
        </p:txBody>
      </p:sp>
      <p:pic>
        <p:nvPicPr>
          <p:cNvPr id="475" name="Google Shape;475;p78"/>
          <p:cNvPicPr preferRelativeResize="0"/>
          <p:nvPr/>
        </p:nvPicPr>
        <p:blipFill>
          <a:blip r:embed="rId1"/>
          <a:stretch>
            <a:fillRect/>
          </a:stretch>
        </p:blipFill>
        <p:spPr>
          <a:xfrm>
            <a:off x="5011325" y="783850"/>
            <a:ext cx="3820975" cy="3820975"/>
          </a:xfrm>
          <a:prstGeom prst="rect">
            <a:avLst/>
          </a:prstGeom>
          <a:noFill/>
          <a:ln>
            <a:noFill/>
          </a:ln>
        </p:spPr>
      </p:pic>
      <p:sp>
        <p:nvSpPr>
          <p:cNvPr id="476" name="Google Shape;476;p78"/>
          <p:cNvSpPr txBox="1"/>
          <p:nvPr/>
        </p:nvSpPr>
        <p:spPr>
          <a:xfrm>
            <a:off x="264425" y="1663175"/>
            <a:ext cx="6670200" cy="16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600" b="1"/>
              <a:t>y = f(x)</a:t>
            </a:r>
            <a:endParaRPr sz="9600" b="1"/>
          </a:p>
          <a:p>
            <a:pPr marL="0" lvl="0" indent="0" algn="l" rtl="0">
              <a:spcBef>
                <a:spcPts val="0"/>
              </a:spcBef>
              <a:spcAft>
                <a:spcPts val="0"/>
              </a:spcAft>
              <a:buNone/>
            </a:pPr>
            <a:r>
              <a:rPr lang="en-US" sz="6000" b="1"/>
              <a:t>y = </a:t>
            </a:r>
            <a:r>
              <a:rPr lang="en-US" sz="6000" b="1">
                <a:solidFill>
                  <a:srgbClr val="A61C00"/>
                </a:solidFill>
              </a:rPr>
              <a:t>w</a:t>
            </a:r>
            <a:r>
              <a:rPr lang="en-US" sz="6000" b="1"/>
              <a:t>x + </a:t>
            </a:r>
            <a:r>
              <a:rPr lang="en-US" sz="6000" b="1">
                <a:solidFill>
                  <a:srgbClr val="A61C00"/>
                </a:solidFill>
              </a:rPr>
              <a:t>b</a:t>
            </a:r>
            <a:endParaRPr sz="6000" b="1">
              <a:solidFill>
                <a:srgbClr val="A61C00"/>
              </a:solidFill>
            </a:endParaRPr>
          </a:p>
        </p:txBody>
      </p:sp>
      <p:sp>
        <p:nvSpPr>
          <p:cNvPr id="477" name="Google Shape;477;p78"/>
          <p:cNvSpPr txBox="1"/>
          <p:nvPr/>
        </p:nvSpPr>
        <p:spPr>
          <a:xfrm>
            <a:off x="1135850" y="4231025"/>
            <a:ext cx="1494000" cy="5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0B5394"/>
                </a:solidFill>
              </a:rPr>
              <a:t>고정된 값</a:t>
            </a:r>
            <a:endParaRPr sz="2400" b="1">
              <a:solidFill>
                <a:srgbClr val="0B5394"/>
              </a:solidFill>
            </a:endParaRPr>
          </a:p>
        </p:txBody>
      </p:sp>
      <p:sp>
        <p:nvSpPr>
          <p:cNvPr id="478" name="Google Shape;478;p78"/>
          <p:cNvSpPr txBox="1"/>
          <p:nvPr/>
        </p:nvSpPr>
        <p:spPr>
          <a:xfrm>
            <a:off x="2974538" y="4200525"/>
            <a:ext cx="1494000" cy="54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0B5394"/>
                </a:solidFill>
              </a:rPr>
              <a:t>고정된 값</a:t>
            </a:r>
            <a:endParaRPr sz="2400" b="1">
              <a:solidFill>
                <a:srgbClr val="0B5394"/>
              </a:solidFill>
            </a:endParaRPr>
          </a:p>
        </p:txBody>
      </p:sp>
      <p:sp>
        <p:nvSpPr>
          <p:cNvPr id="479" name="Google Shape;479;p78"/>
          <p:cNvSpPr/>
          <p:nvPr/>
        </p:nvSpPr>
        <p:spPr>
          <a:xfrm>
            <a:off x="1811775" y="4062325"/>
            <a:ext cx="196800" cy="237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78"/>
          <p:cNvSpPr/>
          <p:nvPr/>
        </p:nvSpPr>
        <p:spPr>
          <a:xfrm>
            <a:off x="3623150" y="4031525"/>
            <a:ext cx="196800" cy="237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par>
                                <p:cTn id="11" presetID="10" presetClass="entr" presetSubtype="0" fill="hold" nodeType="withEffect">
                                  <p:stCondLst>
                                    <p:cond delay="0"/>
                                  </p:stCondLst>
                                  <p:childTnLst>
                                    <p:set>
                                      <p:cBhvr>
                                        <p:cTn id="12" dur="1" fill="hold">
                                          <p:stCondLst>
                                            <p:cond delay="0"/>
                                          </p:stCondLst>
                                        </p:cTn>
                                        <p:tgtEl>
                                          <p:spTgt spid="479"/>
                                        </p:tgtEl>
                                        <p:attrNameLst>
                                          <p:attrName>style.visibility</p:attrName>
                                        </p:attrNameLst>
                                      </p:cBhvr>
                                      <p:to>
                                        <p:strVal val="visible"/>
                                      </p:to>
                                    </p:set>
                                    <p:animEffect transition="in" filter="fade">
                                      <p:cBhvr>
                                        <p:cTn id="13" dur="1000"/>
                                        <p:tgtEl>
                                          <p:spTgt spid="479"/>
                                        </p:tgtEl>
                                      </p:cBhvr>
                                    </p:animEffect>
                                  </p:childTnLst>
                                </p:cTn>
                              </p:par>
                              <p:par>
                                <p:cTn id="14" presetID="10" presetClass="entr" presetSubtype="0" fill="hold" nodeType="withEffect">
                                  <p:stCondLst>
                                    <p:cond delay="0"/>
                                  </p:stCondLst>
                                  <p:childTnLst>
                                    <p:set>
                                      <p:cBhvr>
                                        <p:cTn id="15" dur="1" fill="hold">
                                          <p:stCondLst>
                                            <p:cond delay="0"/>
                                          </p:stCondLst>
                                        </p:cTn>
                                        <p:tgtEl>
                                          <p:spTgt spid="480"/>
                                        </p:tgtEl>
                                        <p:attrNameLst>
                                          <p:attrName>style.visibility</p:attrName>
                                        </p:attrNameLst>
                                      </p:cBhvr>
                                      <p:to>
                                        <p:strVal val="visible"/>
                                      </p:to>
                                    </p:set>
                                    <p:animEffect transition="in" filter="fade">
                                      <p:cBhvr>
                                        <p:cTn id="16" dur="10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pic>
        <p:nvPicPr>
          <p:cNvPr id="485" name="Google Shape;485;p79"/>
          <p:cNvPicPr preferRelativeResize="0"/>
          <p:nvPr/>
        </p:nvPicPr>
        <p:blipFill>
          <a:blip r:embed="rId1"/>
          <a:stretch>
            <a:fillRect/>
          </a:stretch>
        </p:blipFill>
        <p:spPr>
          <a:xfrm>
            <a:off x="152400" y="533400"/>
            <a:ext cx="8884526" cy="45683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489" name="Shape 489"/>
        <p:cNvGrpSpPr/>
        <p:nvPr/>
      </p:nvGrpSpPr>
      <p:grpSpPr>
        <a:xfrm>
          <a:off x="0" y="0"/>
          <a:ext cx="0" cy="0"/>
          <a:chOff x="0" y="0"/>
          <a:chExt cx="0" cy="0"/>
        </a:xfrm>
      </p:grpSpPr>
      <p:pic>
        <p:nvPicPr>
          <p:cNvPr id="490" name="Google Shape;490;p80"/>
          <p:cNvPicPr preferRelativeResize="0"/>
          <p:nvPr/>
        </p:nvPicPr>
        <p:blipFill rotWithShape="1">
          <a:blip r:embed="rId1"/>
          <a:srcRect t="25760"/>
          <a:stretch>
            <a:fillRect/>
          </a:stretch>
        </p:blipFill>
        <p:spPr>
          <a:xfrm>
            <a:off x="438150" y="2784150"/>
            <a:ext cx="8267700" cy="2220300"/>
          </a:xfrm>
          <a:prstGeom prst="rect">
            <a:avLst/>
          </a:prstGeom>
          <a:noFill/>
          <a:ln>
            <a:noFill/>
          </a:ln>
        </p:spPr>
      </p:pic>
      <p:sp>
        <p:nvSpPr>
          <p:cNvPr id="491" name="Google Shape;491;p8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머신러닝의 Function</a:t>
            </a:r>
            <a:endParaRPr sz="3000" b="1"/>
          </a:p>
          <a:p>
            <a:pPr marL="457200" lvl="0" indent="-381000" algn="l" rtl="0">
              <a:lnSpc>
                <a:spcPct val="115000"/>
              </a:lnSpc>
              <a:spcBef>
                <a:spcPts val="0"/>
              </a:spcBef>
              <a:spcAft>
                <a:spcPts val="0"/>
              </a:spcAft>
              <a:buSzPts val="2400"/>
              <a:buChar char="-"/>
            </a:pPr>
            <a:r>
              <a:rPr lang="en-US" sz="2400" b="1"/>
              <a:t>X : </a:t>
            </a:r>
            <a:r>
              <a:rPr lang="en-US" sz="2400" b="1">
                <a:solidFill>
                  <a:srgbClr val="A61C00"/>
                </a:solidFill>
              </a:rPr>
              <a:t>Input Data</a:t>
            </a:r>
            <a:endParaRPr sz="2400" b="1">
              <a:solidFill>
                <a:srgbClr val="A61C00"/>
              </a:solidFill>
            </a:endParaRPr>
          </a:p>
          <a:p>
            <a:pPr marL="457200" lvl="0" indent="-381000" algn="l" rtl="0">
              <a:lnSpc>
                <a:spcPct val="115000"/>
              </a:lnSpc>
              <a:spcBef>
                <a:spcPts val="0"/>
              </a:spcBef>
              <a:spcAft>
                <a:spcPts val="0"/>
              </a:spcAft>
              <a:buSzPts val="2400"/>
              <a:buChar char="-"/>
            </a:pPr>
            <a:r>
              <a:rPr lang="en-US" sz="2400" b="1"/>
              <a:t>Y : </a:t>
            </a:r>
            <a:r>
              <a:rPr lang="en-US" sz="2400" b="1">
                <a:solidFill>
                  <a:srgbClr val="A61C00"/>
                </a:solidFill>
              </a:rPr>
              <a:t>Target Data</a:t>
            </a:r>
            <a:endParaRPr sz="2400" b="1">
              <a:solidFill>
                <a:srgbClr val="A61C00"/>
              </a:solidFill>
            </a:endParaRPr>
          </a:p>
          <a:p>
            <a:pPr marL="457200" lvl="0" indent="-381000" algn="l" rtl="0">
              <a:lnSpc>
                <a:spcPct val="115000"/>
              </a:lnSpc>
              <a:spcBef>
                <a:spcPts val="0"/>
              </a:spcBef>
              <a:spcAft>
                <a:spcPts val="0"/>
              </a:spcAft>
              <a:buSzPts val="2400"/>
              <a:buChar char="-"/>
            </a:pPr>
            <a:r>
              <a:rPr lang="en-US" sz="2400" b="1"/>
              <a:t>Data 에 </a:t>
            </a:r>
            <a:r>
              <a:rPr lang="en-US" sz="2400" b="1">
                <a:solidFill>
                  <a:srgbClr val="A61C00"/>
                </a:solidFill>
              </a:rPr>
              <a:t>최적의 수식(회귀식)</a:t>
            </a:r>
            <a:r>
              <a:rPr lang="en-US" sz="2400" b="1"/>
              <a:t> 도출</a:t>
            </a:r>
            <a:endParaRPr sz="2400" b="1"/>
          </a:p>
        </p:txBody>
      </p:sp>
      <p:sp>
        <p:nvSpPr>
          <p:cNvPr id="492" name="Google Shape;492;p80"/>
          <p:cNvSpPr txBox="1"/>
          <p:nvPr/>
        </p:nvSpPr>
        <p:spPr>
          <a:xfrm>
            <a:off x="2872800" y="524700"/>
            <a:ext cx="6001200" cy="118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6000" b="1"/>
              <a:t>y = </a:t>
            </a:r>
            <a:r>
              <a:rPr lang="en-US" sz="6000" b="1">
                <a:solidFill>
                  <a:srgbClr val="A61C00"/>
                </a:solidFill>
              </a:rPr>
              <a:t>w</a:t>
            </a:r>
            <a:r>
              <a:rPr lang="en-US" sz="6000" b="1"/>
              <a:t>x + </a:t>
            </a:r>
            <a:r>
              <a:rPr lang="en-US" sz="6000" b="1">
                <a:solidFill>
                  <a:srgbClr val="A61C00"/>
                </a:solidFill>
              </a:rPr>
              <a:t>b</a:t>
            </a:r>
            <a:endParaRPr sz="6000" b="1">
              <a:solidFill>
                <a:srgbClr val="A61C00"/>
              </a:solidFill>
            </a:endParaRPr>
          </a:p>
        </p:txBody>
      </p:sp>
      <p:sp>
        <p:nvSpPr>
          <p:cNvPr id="493" name="Google Shape;493;p80"/>
          <p:cNvSpPr txBox="1"/>
          <p:nvPr/>
        </p:nvSpPr>
        <p:spPr>
          <a:xfrm>
            <a:off x="5846000" y="1714625"/>
            <a:ext cx="1494000" cy="5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0B5394"/>
                </a:solidFill>
              </a:rPr>
              <a:t>난수 값</a:t>
            </a:r>
            <a:endParaRPr sz="2400" b="1">
              <a:solidFill>
                <a:srgbClr val="0B5394"/>
              </a:solidFill>
            </a:endParaRPr>
          </a:p>
        </p:txBody>
      </p:sp>
      <p:sp>
        <p:nvSpPr>
          <p:cNvPr id="494" name="Google Shape;494;p80"/>
          <p:cNvSpPr txBox="1"/>
          <p:nvPr/>
        </p:nvSpPr>
        <p:spPr>
          <a:xfrm>
            <a:off x="7684688" y="1714625"/>
            <a:ext cx="1494000" cy="5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0B5394"/>
                </a:solidFill>
              </a:rPr>
              <a:t>난수 값</a:t>
            </a:r>
            <a:endParaRPr sz="2400" b="1">
              <a:solidFill>
                <a:srgbClr val="0B5394"/>
              </a:solidFill>
            </a:endParaRPr>
          </a:p>
        </p:txBody>
      </p:sp>
      <p:sp>
        <p:nvSpPr>
          <p:cNvPr id="495" name="Google Shape;495;p80"/>
          <p:cNvSpPr/>
          <p:nvPr/>
        </p:nvSpPr>
        <p:spPr>
          <a:xfrm>
            <a:off x="6521925" y="1545925"/>
            <a:ext cx="196800" cy="237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80"/>
          <p:cNvSpPr/>
          <p:nvPr/>
        </p:nvSpPr>
        <p:spPr>
          <a:xfrm>
            <a:off x="8333300" y="1515125"/>
            <a:ext cx="196800" cy="237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80"/>
          <p:cNvSpPr txBox="1"/>
          <p:nvPr/>
        </p:nvSpPr>
        <p:spPr>
          <a:xfrm>
            <a:off x="4583400" y="198013"/>
            <a:ext cx="1494000" cy="5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0B5394"/>
                </a:solidFill>
              </a:rPr>
              <a:t>Data</a:t>
            </a:r>
            <a:endParaRPr sz="2400" b="1">
              <a:solidFill>
                <a:srgbClr val="0B5394"/>
              </a:solidFill>
            </a:endParaRPr>
          </a:p>
        </p:txBody>
      </p:sp>
      <p:sp>
        <p:nvSpPr>
          <p:cNvPr id="498" name="Google Shape;498;p80"/>
          <p:cNvSpPr/>
          <p:nvPr/>
        </p:nvSpPr>
        <p:spPr>
          <a:xfrm rot="10800000">
            <a:off x="5183225" y="645200"/>
            <a:ext cx="196800" cy="237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80"/>
          <p:cNvSpPr txBox="1"/>
          <p:nvPr/>
        </p:nvSpPr>
        <p:spPr>
          <a:xfrm>
            <a:off x="6419875" y="203775"/>
            <a:ext cx="1494000" cy="5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0B5394"/>
                </a:solidFill>
              </a:rPr>
              <a:t>Data</a:t>
            </a:r>
            <a:endParaRPr sz="2400" b="1">
              <a:solidFill>
                <a:srgbClr val="0B5394"/>
              </a:solidFill>
            </a:endParaRPr>
          </a:p>
        </p:txBody>
      </p:sp>
      <p:sp>
        <p:nvSpPr>
          <p:cNvPr id="500" name="Google Shape;500;p80"/>
          <p:cNvSpPr/>
          <p:nvPr/>
        </p:nvSpPr>
        <p:spPr>
          <a:xfrm rot="10800000">
            <a:off x="7019700" y="650963"/>
            <a:ext cx="196800" cy="237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1000"/>
                                        <p:tgtEl>
                                          <p:spTgt spid="497"/>
                                        </p:tgtEl>
                                      </p:cBhvr>
                                    </p:animEffect>
                                  </p:childTnLst>
                                </p:cTn>
                              </p:par>
                              <p:par>
                                <p:cTn id="8" presetID="10" presetClass="entr" presetSubtype="0" fill="hold" nodeType="withEffect">
                                  <p:stCondLst>
                                    <p:cond delay="0"/>
                                  </p:stCondLst>
                                  <p:childTnLst>
                                    <p:set>
                                      <p:cBhvr>
                                        <p:cTn id="9" dur="1" fill="hold">
                                          <p:stCondLst>
                                            <p:cond delay="0"/>
                                          </p:stCondLst>
                                        </p:cTn>
                                        <p:tgtEl>
                                          <p:spTgt spid="498"/>
                                        </p:tgtEl>
                                        <p:attrNameLst>
                                          <p:attrName>style.visibility</p:attrName>
                                        </p:attrNameLst>
                                      </p:cBhvr>
                                      <p:to>
                                        <p:strVal val="visible"/>
                                      </p:to>
                                    </p:set>
                                    <p:animEffect transition="in" filter="fade">
                                      <p:cBhvr>
                                        <p:cTn id="10" dur="1000"/>
                                        <p:tgtEl>
                                          <p:spTgt spid="498"/>
                                        </p:tgtEl>
                                      </p:cBhvr>
                                    </p:animEffect>
                                  </p:childTnLst>
                                </p:cTn>
                              </p:par>
                              <p:par>
                                <p:cTn id="11" presetID="10" presetClass="entr" presetSubtype="0" fill="hold" nodeType="withEffect">
                                  <p:stCondLst>
                                    <p:cond delay="0"/>
                                  </p:stCondLst>
                                  <p:childTnLst>
                                    <p:set>
                                      <p:cBhvr>
                                        <p:cTn id="12" dur="1" fill="hold">
                                          <p:stCondLst>
                                            <p:cond delay="0"/>
                                          </p:stCondLst>
                                        </p:cTn>
                                        <p:tgtEl>
                                          <p:spTgt spid="499"/>
                                        </p:tgtEl>
                                        <p:attrNameLst>
                                          <p:attrName>style.visibility</p:attrName>
                                        </p:attrNameLst>
                                      </p:cBhvr>
                                      <p:to>
                                        <p:strVal val="visible"/>
                                      </p:to>
                                    </p:set>
                                    <p:animEffect transition="in" filter="fade">
                                      <p:cBhvr>
                                        <p:cTn id="13" dur="1000"/>
                                        <p:tgtEl>
                                          <p:spTgt spid="499"/>
                                        </p:tgtEl>
                                      </p:cBhvr>
                                    </p:animEffect>
                                  </p:childTnLst>
                                </p:cTn>
                              </p:par>
                              <p:par>
                                <p:cTn id="14" presetID="10" presetClass="entr" presetSubtype="0" fill="hold" nodeType="withEffect">
                                  <p:stCondLst>
                                    <p:cond delay="0"/>
                                  </p:stCondLst>
                                  <p:childTnLst>
                                    <p:set>
                                      <p:cBhvr>
                                        <p:cTn id="15" dur="1" fill="hold">
                                          <p:stCondLst>
                                            <p:cond delay="0"/>
                                          </p:stCondLst>
                                        </p:cTn>
                                        <p:tgtEl>
                                          <p:spTgt spid="500"/>
                                        </p:tgtEl>
                                        <p:attrNameLst>
                                          <p:attrName>style.visibility</p:attrName>
                                        </p:attrNameLst>
                                      </p:cBhvr>
                                      <p:to>
                                        <p:strVal val="visible"/>
                                      </p:to>
                                    </p:set>
                                    <p:animEffect transition="in" filter="fade">
                                      <p:cBhvr>
                                        <p:cTn id="16" dur="1000"/>
                                        <p:tgtEl>
                                          <p:spTgt spid="50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93"/>
                                        </p:tgtEl>
                                        <p:attrNameLst>
                                          <p:attrName>style.visibility</p:attrName>
                                        </p:attrNameLst>
                                      </p:cBhvr>
                                      <p:to>
                                        <p:strVal val="visible"/>
                                      </p:to>
                                    </p:set>
                                    <p:animEffect transition="in" filter="fade">
                                      <p:cBhvr>
                                        <p:cTn id="21" dur="1000"/>
                                        <p:tgtEl>
                                          <p:spTgt spid="493"/>
                                        </p:tgtEl>
                                      </p:cBhvr>
                                    </p:animEffect>
                                  </p:childTnLst>
                                </p:cTn>
                              </p:par>
                              <p:par>
                                <p:cTn id="22" presetID="10" presetClass="entr" presetSubtype="0" fill="hold" nodeType="withEffect">
                                  <p:stCondLst>
                                    <p:cond delay="0"/>
                                  </p:stCondLst>
                                  <p:childTnLst>
                                    <p:set>
                                      <p:cBhvr>
                                        <p:cTn id="23" dur="1" fill="hold">
                                          <p:stCondLst>
                                            <p:cond delay="0"/>
                                          </p:stCondLst>
                                        </p:cTn>
                                        <p:tgtEl>
                                          <p:spTgt spid="495"/>
                                        </p:tgtEl>
                                        <p:attrNameLst>
                                          <p:attrName>style.visibility</p:attrName>
                                        </p:attrNameLst>
                                      </p:cBhvr>
                                      <p:to>
                                        <p:strVal val="visible"/>
                                      </p:to>
                                    </p:set>
                                    <p:animEffect transition="in" filter="fade">
                                      <p:cBhvr>
                                        <p:cTn id="24" dur="1000"/>
                                        <p:tgtEl>
                                          <p:spTgt spid="495"/>
                                        </p:tgtEl>
                                      </p:cBhvr>
                                    </p:animEffect>
                                  </p:childTnLst>
                                </p:cTn>
                              </p:par>
                              <p:par>
                                <p:cTn id="25" presetID="10" presetClass="entr" presetSubtype="0" fill="hold" nodeType="withEffect">
                                  <p:stCondLst>
                                    <p:cond delay="0"/>
                                  </p:stCondLst>
                                  <p:childTnLst>
                                    <p:set>
                                      <p:cBhvr>
                                        <p:cTn id="26" dur="1" fill="hold">
                                          <p:stCondLst>
                                            <p:cond delay="0"/>
                                          </p:stCondLst>
                                        </p:cTn>
                                        <p:tgtEl>
                                          <p:spTgt spid="494"/>
                                        </p:tgtEl>
                                        <p:attrNameLst>
                                          <p:attrName>style.visibility</p:attrName>
                                        </p:attrNameLst>
                                      </p:cBhvr>
                                      <p:to>
                                        <p:strVal val="visible"/>
                                      </p:to>
                                    </p:set>
                                    <p:animEffect transition="in" filter="fade">
                                      <p:cBhvr>
                                        <p:cTn id="27" dur="1000"/>
                                        <p:tgtEl>
                                          <p:spTgt spid="494"/>
                                        </p:tgtEl>
                                      </p:cBhvr>
                                    </p:animEffect>
                                  </p:childTnLst>
                                </p:cTn>
                              </p:par>
                              <p:par>
                                <p:cTn id="28" presetID="10" presetClass="entr" presetSubtype="0" fill="hold" nodeType="withEffect">
                                  <p:stCondLst>
                                    <p:cond delay="0"/>
                                  </p:stCondLst>
                                  <p:childTnLst>
                                    <p:set>
                                      <p:cBhvr>
                                        <p:cTn id="29" dur="1" fill="hold">
                                          <p:stCondLst>
                                            <p:cond delay="0"/>
                                          </p:stCondLst>
                                        </p:cTn>
                                        <p:tgtEl>
                                          <p:spTgt spid="496"/>
                                        </p:tgtEl>
                                        <p:attrNameLst>
                                          <p:attrName>style.visibility</p:attrName>
                                        </p:attrNameLst>
                                      </p:cBhvr>
                                      <p:to>
                                        <p:strVal val="visible"/>
                                      </p:to>
                                    </p:set>
                                    <p:animEffect transition="in" filter="fade">
                                      <p:cBhvr>
                                        <p:cTn id="30" dur="100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1"/>
          <a:stretch>
            <a:fillRect/>
          </a:stretch>
        </p:blipFill>
        <p:spPr>
          <a:xfrm>
            <a:off x="1745700" y="23475"/>
            <a:ext cx="5842125" cy="5096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504" name="Shape 504"/>
        <p:cNvGrpSpPr/>
        <p:nvPr/>
      </p:nvGrpSpPr>
      <p:grpSpPr>
        <a:xfrm>
          <a:off x="0" y="0"/>
          <a:ext cx="0" cy="0"/>
          <a:chOff x="0" y="0"/>
          <a:chExt cx="0" cy="0"/>
        </a:xfrm>
      </p:grpSpPr>
      <p:pic>
        <p:nvPicPr>
          <p:cNvPr id="505" name="Google Shape;505;p81"/>
          <p:cNvPicPr preferRelativeResize="0"/>
          <p:nvPr/>
        </p:nvPicPr>
        <p:blipFill>
          <a:blip r:embed="rId1"/>
          <a:stretch>
            <a:fillRect/>
          </a:stretch>
        </p:blipFill>
        <p:spPr>
          <a:xfrm>
            <a:off x="270938" y="152400"/>
            <a:ext cx="8602134" cy="48387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509" name="Shape 509"/>
        <p:cNvGrpSpPr/>
        <p:nvPr/>
      </p:nvGrpSpPr>
      <p:grpSpPr>
        <a:xfrm>
          <a:off x="0" y="0"/>
          <a:ext cx="0" cy="0"/>
          <a:chOff x="0" y="0"/>
          <a:chExt cx="0" cy="0"/>
        </a:xfrm>
      </p:grpSpPr>
      <p:sp>
        <p:nvSpPr>
          <p:cNvPr id="510" name="Google Shape;510;p8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집단지성 문제풀이 실습</a:t>
            </a:r>
            <a:endParaRPr sz="3000" b="1"/>
          </a:p>
          <a:p>
            <a:pPr marL="0" lvl="0" indent="0" algn="l" rtl="0">
              <a:lnSpc>
                <a:spcPct val="115000"/>
              </a:lnSpc>
              <a:spcBef>
                <a:spcPts val="0"/>
              </a:spcBef>
              <a:spcAft>
                <a:spcPts val="0"/>
              </a:spcAft>
              <a:buNone/>
            </a:pPr>
            <a:endParaRPr sz="3000" b="1"/>
          </a:p>
          <a:p>
            <a:pPr marL="0" lvl="0" indent="0" algn="l" rtl="0">
              <a:lnSpc>
                <a:spcPct val="115000"/>
              </a:lnSpc>
              <a:spcBef>
                <a:spcPts val="0"/>
              </a:spcBef>
              <a:spcAft>
                <a:spcPts val="0"/>
              </a:spcAft>
              <a:buNone/>
            </a:pPr>
            <a:r>
              <a:rPr lang="en-US" sz="6500" b="1"/>
              <a:t>피타고라스 정리</a:t>
            </a:r>
            <a:r>
              <a:rPr lang="en-US" sz="5000" b="1"/>
              <a:t>에 해당</a:t>
            </a:r>
            <a:r>
              <a:rPr lang="en-US" sz="3000" b="1"/>
              <a:t> </a:t>
            </a:r>
            <a:r>
              <a:rPr lang="en-US" sz="9600" b="1"/>
              <a:t>정수 묶음은?</a:t>
            </a:r>
            <a:endParaRPr sz="3000"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514" name="Shape 514"/>
        <p:cNvGrpSpPr/>
        <p:nvPr/>
      </p:nvGrpSpPr>
      <p:grpSpPr>
        <a:xfrm>
          <a:off x="0" y="0"/>
          <a:ext cx="0" cy="0"/>
          <a:chOff x="0" y="0"/>
          <a:chExt cx="0" cy="0"/>
        </a:xfrm>
      </p:grpSpPr>
      <p:sp>
        <p:nvSpPr>
          <p:cNvPr id="515" name="Google Shape;515;p83"/>
          <p:cNvSpPr txBox="1"/>
          <p:nvPr/>
        </p:nvSpPr>
        <p:spPr>
          <a:xfrm>
            <a:off x="364600" y="353500"/>
            <a:ext cx="4492500" cy="414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444444"/>
                </a:solidFill>
                <a:highlight>
                  <a:srgbClr val="FFFFFF"/>
                </a:highlight>
                <a:latin typeface="Comic Sans MS"/>
                <a:ea typeface="Comic Sans MS"/>
                <a:cs typeface="Comic Sans MS"/>
                <a:sym typeface="Comic Sans MS"/>
              </a:rPr>
              <a:t>피타고라스의 삼각수가 무한히 많다는걸 증명해 보겠습니다.</a:t>
            </a:r>
            <a:endParaRPr sz="1800">
              <a:solidFill>
                <a:srgbClr val="444444"/>
              </a:solidFill>
              <a:highlight>
                <a:srgbClr val="FFFFFF"/>
              </a:highlight>
              <a:latin typeface="Comic Sans MS"/>
              <a:ea typeface="Comic Sans MS"/>
              <a:cs typeface="Comic Sans MS"/>
              <a:sym typeface="Comic Sans MS"/>
            </a:endParaRPr>
          </a:p>
          <a:p>
            <a:pPr marL="0" lvl="0" indent="0" algn="l" rtl="0">
              <a:lnSpc>
                <a:spcPct val="115000"/>
              </a:lnSpc>
              <a:spcBef>
                <a:spcPts val="0"/>
              </a:spcBef>
              <a:spcAft>
                <a:spcPts val="0"/>
              </a:spcAft>
              <a:buClr>
                <a:srgbClr val="000000"/>
              </a:buClr>
              <a:buSzPts val="1100"/>
              <a:buFont typeface="Arial"/>
              <a:buNone/>
            </a:pPr>
            <a:endParaRPr sz="1800">
              <a:solidFill>
                <a:srgbClr val="444444"/>
              </a:solidFill>
              <a:highlight>
                <a:srgbClr val="FFFFFF"/>
              </a:highlight>
              <a:latin typeface="Comic Sans MS"/>
              <a:ea typeface="Comic Sans MS"/>
              <a:cs typeface="Comic Sans MS"/>
              <a:sym typeface="Comic Sans MS"/>
            </a:endParaRPr>
          </a:p>
          <a:p>
            <a:pPr marL="0" lvl="0" indent="0" algn="l" rtl="0">
              <a:lnSpc>
                <a:spcPct val="115000"/>
              </a:lnSpc>
              <a:spcBef>
                <a:spcPts val="0"/>
              </a:spcBef>
              <a:spcAft>
                <a:spcPts val="0"/>
              </a:spcAft>
              <a:buNone/>
            </a:pPr>
            <a:r>
              <a:rPr lang="en-US" sz="1800" b="1">
                <a:solidFill>
                  <a:srgbClr val="444444"/>
                </a:solidFill>
                <a:highlight>
                  <a:srgbClr val="FFFFFF"/>
                </a:highlight>
                <a:latin typeface="Comic Sans MS"/>
                <a:ea typeface="Comic Sans MS"/>
                <a:cs typeface="Comic Sans MS"/>
                <a:sym typeface="Comic Sans MS"/>
              </a:rPr>
              <a:t>X^2+Y^2=Z^2</a:t>
            </a:r>
            <a:r>
              <a:rPr lang="en-US" sz="1800">
                <a:solidFill>
                  <a:srgbClr val="444444"/>
                </a:solidFill>
                <a:highlight>
                  <a:srgbClr val="FFFFFF"/>
                </a:highlight>
                <a:latin typeface="Comic Sans MS"/>
                <a:ea typeface="Comic Sans MS"/>
                <a:cs typeface="Comic Sans MS"/>
                <a:sym typeface="Comic Sans MS"/>
              </a:rPr>
              <a:t> 수식을 </a:t>
            </a:r>
            <a:endParaRPr sz="1800">
              <a:solidFill>
                <a:srgbClr val="444444"/>
              </a:solidFill>
              <a:highlight>
                <a:srgbClr val="FFFFFF"/>
              </a:highlight>
              <a:latin typeface="Comic Sans MS"/>
              <a:ea typeface="Comic Sans MS"/>
              <a:cs typeface="Comic Sans MS"/>
              <a:sym typeface="Comic Sans MS"/>
            </a:endParaRPr>
          </a:p>
          <a:p>
            <a:pPr marL="0" lvl="0" indent="0" algn="l" rtl="0">
              <a:lnSpc>
                <a:spcPct val="115000"/>
              </a:lnSpc>
              <a:spcBef>
                <a:spcPts val="0"/>
              </a:spcBef>
              <a:spcAft>
                <a:spcPts val="0"/>
              </a:spcAft>
              <a:buClr>
                <a:srgbClr val="000000"/>
              </a:buClr>
              <a:buSzPts val="1100"/>
              <a:buFont typeface="Arial"/>
              <a:buNone/>
            </a:pPr>
            <a:r>
              <a:rPr lang="en-US" sz="1800" b="1">
                <a:solidFill>
                  <a:srgbClr val="444444"/>
                </a:solidFill>
                <a:highlight>
                  <a:srgbClr val="FFFFFF"/>
                </a:highlight>
                <a:latin typeface="Comic Sans MS"/>
                <a:ea typeface="Comic Sans MS"/>
                <a:cs typeface="Comic Sans MS"/>
                <a:sym typeface="Comic Sans MS"/>
              </a:rPr>
              <a:t>X^2=Z^2-Y^2</a:t>
            </a:r>
            <a:r>
              <a:rPr lang="en-US" sz="1800">
                <a:solidFill>
                  <a:srgbClr val="444444"/>
                </a:solidFill>
                <a:highlight>
                  <a:srgbClr val="FFFFFF"/>
                </a:highlight>
                <a:latin typeface="Comic Sans MS"/>
                <a:ea typeface="Comic Sans MS"/>
                <a:cs typeface="Comic Sans MS"/>
                <a:sym typeface="Comic Sans MS"/>
              </a:rPr>
              <a:t> 로 바꾸고 </a:t>
            </a:r>
            <a:endParaRPr sz="1800">
              <a:solidFill>
                <a:srgbClr val="444444"/>
              </a:solidFill>
              <a:highlight>
                <a:srgbClr val="FFFFFF"/>
              </a:highlight>
              <a:latin typeface="Comic Sans MS"/>
              <a:ea typeface="Comic Sans MS"/>
              <a:cs typeface="Comic Sans MS"/>
              <a:sym typeface="Comic Sans MS"/>
            </a:endParaRPr>
          </a:p>
          <a:p>
            <a:pPr marL="0" lvl="0" indent="0" algn="l" rtl="0">
              <a:lnSpc>
                <a:spcPct val="115000"/>
              </a:lnSpc>
              <a:spcBef>
                <a:spcPts val="0"/>
              </a:spcBef>
              <a:spcAft>
                <a:spcPts val="0"/>
              </a:spcAft>
              <a:buNone/>
            </a:pPr>
            <a:r>
              <a:rPr lang="en-US" sz="1800" b="1">
                <a:solidFill>
                  <a:srgbClr val="444444"/>
                </a:solidFill>
                <a:highlight>
                  <a:srgbClr val="FFFFFF"/>
                </a:highlight>
                <a:latin typeface="Comic Sans MS"/>
                <a:ea typeface="Comic Sans MS"/>
                <a:cs typeface="Comic Sans MS"/>
                <a:sym typeface="Comic Sans MS"/>
              </a:rPr>
              <a:t>두 제곱수의 차이</a:t>
            </a:r>
            <a:r>
              <a:rPr lang="en-US" sz="1800">
                <a:solidFill>
                  <a:srgbClr val="444444"/>
                </a:solidFill>
                <a:highlight>
                  <a:srgbClr val="FFFFFF"/>
                </a:highlight>
                <a:latin typeface="Comic Sans MS"/>
                <a:ea typeface="Comic Sans MS"/>
                <a:cs typeface="Comic Sans MS"/>
                <a:sym typeface="Comic Sans MS"/>
              </a:rPr>
              <a:t>를 알기위해 </a:t>
            </a:r>
            <a:r>
              <a:rPr lang="en-US" sz="1800" b="1">
                <a:solidFill>
                  <a:srgbClr val="444444"/>
                </a:solidFill>
                <a:highlight>
                  <a:srgbClr val="FFFFFF"/>
                </a:highlight>
                <a:latin typeface="Comic Sans MS"/>
                <a:ea typeface="Comic Sans MS"/>
                <a:cs typeface="Comic Sans MS"/>
                <a:sym typeface="Comic Sans MS"/>
              </a:rPr>
              <a:t>제곱수들을 나열해보고</a:t>
            </a:r>
            <a:r>
              <a:rPr lang="en-US" sz="1800">
                <a:solidFill>
                  <a:srgbClr val="444444"/>
                </a:solidFill>
                <a:highlight>
                  <a:srgbClr val="FFFFFF"/>
                </a:highlight>
                <a:latin typeface="Comic Sans MS"/>
                <a:ea typeface="Comic Sans MS"/>
                <a:cs typeface="Comic Sans MS"/>
                <a:sym typeface="Comic Sans MS"/>
              </a:rPr>
              <a:t> 그 차이를 써보면</a:t>
            </a:r>
            <a:endParaRPr sz="1800">
              <a:solidFill>
                <a:srgbClr val="444444"/>
              </a:solidFill>
              <a:highlight>
                <a:srgbClr val="FFFFFF"/>
              </a:highlight>
              <a:latin typeface="Comic Sans MS"/>
              <a:ea typeface="Comic Sans MS"/>
              <a:cs typeface="Comic Sans MS"/>
              <a:sym typeface="Comic Sans MS"/>
            </a:endParaRPr>
          </a:p>
          <a:p>
            <a:pPr marL="0" lvl="0" indent="0" algn="l" rtl="0">
              <a:lnSpc>
                <a:spcPct val="115000"/>
              </a:lnSpc>
              <a:spcBef>
                <a:spcPts val="0"/>
              </a:spcBef>
              <a:spcAft>
                <a:spcPts val="0"/>
              </a:spcAft>
              <a:buNone/>
            </a:pPr>
            <a:r>
              <a:rPr lang="en-US" sz="1800">
                <a:solidFill>
                  <a:srgbClr val="444444"/>
                </a:solidFill>
                <a:highlight>
                  <a:srgbClr val="FFFFFF"/>
                </a:highlight>
                <a:latin typeface="Comic Sans MS"/>
                <a:ea typeface="Comic Sans MS"/>
                <a:cs typeface="Comic Sans MS"/>
                <a:sym typeface="Comic Sans MS"/>
              </a:rPr>
              <a:t>다음과 같습니다.</a:t>
            </a:r>
            <a:endParaRPr sz="1800">
              <a:solidFill>
                <a:srgbClr val="444444"/>
              </a:solidFill>
              <a:highlight>
                <a:srgbClr val="FFFFFF"/>
              </a:highlight>
              <a:latin typeface="Comic Sans MS"/>
              <a:ea typeface="Comic Sans MS"/>
              <a:cs typeface="Comic Sans MS"/>
              <a:sym typeface="Comic Sans MS"/>
            </a:endParaRPr>
          </a:p>
          <a:p>
            <a:pPr marL="0" lvl="0" indent="0" algn="l" rtl="0">
              <a:lnSpc>
                <a:spcPct val="115000"/>
              </a:lnSpc>
              <a:spcBef>
                <a:spcPts val="0"/>
              </a:spcBef>
              <a:spcAft>
                <a:spcPts val="0"/>
              </a:spcAft>
              <a:buNone/>
            </a:pPr>
            <a:endParaRPr sz="1800">
              <a:solidFill>
                <a:srgbClr val="444444"/>
              </a:solidFill>
              <a:highlight>
                <a:srgbClr val="FFFFFF"/>
              </a:highlight>
              <a:latin typeface="Comic Sans MS"/>
              <a:ea typeface="Comic Sans MS"/>
              <a:cs typeface="Comic Sans MS"/>
              <a:sym typeface="Comic Sans MS"/>
            </a:endParaRPr>
          </a:p>
          <a:p>
            <a:pPr marL="0" lvl="0" indent="0" algn="l" rtl="0">
              <a:lnSpc>
                <a:spcPct val="115000"/>
              </a:lnSpc>
              <a:spcBef>
                <a:spcPts val="0"/>
              </a:spcBef>
              <a:spcAft>
                <a:spcPts val="0"/>
              </a:spcAft>
              <a:buClr>
                <a:schemeClr val="dk1"/>
              </a:buClr>
              <a:buSzPts val="1100"/>
              <a:buFont typeface="Arial"/>
              <a:buNone/>
            </a:pPr>
            <a:r>
              <a:rPr lang="en-US" sz="1800" b="1">
                <a:solidFill>
                  <a:srgbClr val="444444"/>
                </a:solidFill>
                <a:highlight>
                  <a:srgbClr val="FFFFFF"/>
                </a:highlight>
                <a:latin typeface="Comic Sans MS"/>
                <a:ea typeface="Comic Sans MS"/>
                <a:cs typeface="Comic Sans MS"/>
                <a:sym typeface="Comic Sans MS"/>
              </a:rPr>
              <a:t>제곱수의 차는 홀수값을 나타내고 있고</a:t>
            </a:r>
            <a:r>
              <a:rPr lang="en-US" sz="1800">
                <a:solidFill>
                  <a:srgbClr val="444444"/>
                </a:solidFill>
                <a:highlight>
                  <a:srgbClr val="FFFFFF"/>
                </a:highlight>
                <a:latin typeface="Comic Sans MS"/>
                <a:ea typeface="Comic Sans MS"/>
                <a:cs typeface="Comic Sans MS"/>
                <a:sym typeface="Comic Sans MS"/>
              </a:rPr>
              <a:t> </a:t>
            </a:r>
            <a:endParaRPr sz="1800">
              <a:solidFill>
                <a:srgbClr val="444444"/>
              </a:solidFill>
              <a:highlight>
                <a:srgbClr val="FFFFFF"/>
              </a:highlight>
              <a:latin typeface="Comic Sans MS"/>
              <a:ea typeface="Comic Sans MS"/>
              <a:cs typeface="Comic Sans MS"/>
              <a:sym typeface="Comic Sans MS"/>
            </a:endParaRPr>
          </a:p>
          <a:p>
            <a:pPr marL="0" lvl="0" indent="0" algn="l" rtl="0">
              <a:lnSpc>
                <a:spcPct val="115000"/>
              </a:lnSpc>
              <a:spcBef>
                <a:spcPts val="0"/>
              </a:spcBef>
              <a:spcAft>
                <a:spcPts val="0"/>
              </a:spcAft>
              <a:buClr>
                <a:schemeClr val="dk1"/>
              </a:buClr>
              <a:buSzPts val="1100"/>
              <a:buFont typeface="Arial"/>
              <a:buNone/>
            </a:pPr>
            <a:r>
              <a:rPr lang="en-US" sz="1800">
                <a:solidFill>
                  <a:srgbClr val="444444"/>
                </a:solidFill>
                <a:highlight>
                  <a:srgbClr val="FFFFFF"/>
                </a:highlight>
                <a:latin typeface="Comic Sans MS"/>
                <a:ea typeface="Comic Sans MS"/>
                <a:cs typeface="Comic Sans MS"/>
                <a:sym typeface="Comic Sans MS"/>
              </a:rPr>
              <a:t>홀수에는 제곱수도 무한히 많으니까</a:t>
            </a:r>
            <a:endParaRPr sz="1800">
              <a:solidFill>
                <a:srgbClr val="444444"/>
              </a:solidFill>
              <a:highlight>
                <a:srgbClr val="FFFFFF"/>
              </a:highlight>
              <a:latin typeface="Comic Sans MS"/>
              <a:ea typeface="Comic Sans MS"/>
              <a:cs typeface="Comic Sans MS"/>
              <a:sym typeface="Comic Sans MS"/>
            </a:endParaRPr>
          </a:p>
          <a:p>
            <a:pPr marL="0" lvl="0" indent="0" algn="l" rtl="0">
              <a:lnSpc>
                <a:spcPct val="115000"/>
              </a:lnSpc>
              <a:spcBef>
                <a:spcPts val="0"/>
              </a:spcBef>
              <a:spcAft>
                <a:spcPts val="0"/>
              </a:spcAft>
              <a:buClr>
                <a:schemeClr val="dk1"/>
              </a:buClr>
              <a:buSzPts val="1100"/>
              <a:buFont typeface="Arial"/>
              <a:buNone/>
            </a:pPr>
            <a:r>
              <a:rPr lang="en-US" sz="1800">
                <a:solidFill>
                  <a:srgbClr val="444444"/>
                </a:solidFill>
                <a:highlight>
                  <a:srgbClr val="FFFFFF"/>
                </a:highlight>
                <a:latin typeface="Comic Sans MS"/>
                <a:ea typeface="Comic Sans MS"/>
                <a:cs typeface="Comic Sans MS"/>
                <a:sym typeface="Comic Sans MS"/>
              </a:rPr>
              <a:t>피타고라스의 수도 무한하다는 증명이 가능합니다</a:t>
            </a:r>
            <a:endParaRPr sz="18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endParaRPr sz="1000">
              <a:latin typeface="Comic Sans MS"/>
              <a:ea typeface="Comic Sans MS"/>
              <a:cs typeface="Comic Sans MS"/>
              <a:sym typeface="Comic Sans MS"/>
            </a:endParaRPr>
          </a:p>
        </p:txBody>
      </p:sp>
      <p:sp>
        <p:nvSpPr>
          <p:cNvPr id="516" name="Google Shape;516;p83"/>
          <p:cNvSpPr txBox="1"/>
          <p:nvPr/>
        </p:nvSpPr>
        <p:spPr>
          <a:xfrm>
            <a:off x="5269375" y="201100"/>
            <a:ext cx="2901000" cy="414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1</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---------- 3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4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---------- 5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9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---------- 7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16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---------- 9 &lt;===== 삼각수 (3,4,5)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25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---------- 11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36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---------- 13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49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---------- 15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64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---------- 17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81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---------- 19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100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---------- 21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121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---------- 23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144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---------- 25 &lt;===== 삼각수 (5,12,13)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r>
              <a:rPr lang="en-US" sz="1200">
                <a:solidFill>
                  <a:srgbClr val="444444"/>
                </a:solidFill>
                <a:highlight>
                  <a:srgbClr val="FFFFFF"/>
                </a:highlight>
                <a:latin typeface="Comic Sans MS"/>
                <a:ea typeface="Comic Sans MS"/>
                <a:cs typeface="Comic Sans MS"/>
                <a:sym typeface="Comic Sans MS"/>
              </a:rPr>
              <a:t>169 </a:t>
            </a: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endParaRPr sz="1200">
              <a:solidFill>
                <a:srgbClr val="444444"/>
              </a:solidFill>
              <a:highlight>
                <a:srgbClr val="FFFFFF"/>
              </a:highlight>
              <a:latin typeface="Comic Sans MS"/>
              <a:ea typeface="Comic Sans MS"/>
              <a:cs typeface="Comic Sans MS"/>
              <a:sym typeface="Comic Sans MS"/>
            </a:endParaRPr>
          </a:p>
          <a:p>
            <a:pPr marL="0" lvl="0" indent="0" algn="l" rtl="0">
              <a:lnSpc>
                <a:spcPct val="100000"/>
              </a:lnSpc>
              <a:spcBef>
                <a:spcPts val="0"/>
              </a:spcBef>
              <a:spcAft>
                <a:spcPts val="0"/>
              </a:spcAft>
              <a:buNone/>
            </a:pPr>
            <a:endParaRPr sz="1200">
              <a:latin typeface="Comic Sans MS"/>
              <a:ea typeface="Comic Sans MS"/>
              <a:cs typeface="Comic Sans MS"/>
              <a:sym typeface="Comic Sans MS"/>
            </a:endParaRPr>
          </a:p>
        </p:txBody>
      </p:sp>
      <p:sp>
        <p:nvSpPr>
          <p:cNvPr id="517" name="Google Shape;517;p83"/>
          <p:cNvSpPr txBox="1"/>
          <p:nvPr/>
        </p:nvSpPr>
        <p:spPr>
          <a:xfrm>
            <a:off x="143225" y="4776975"/>
            <a:ext cx="8945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u="sng">
                <a:solidFill>
                  <a:schemeClr val="hlink"/>
                </a:solidFill>
                <a:latin typeface="Comic Sans MS"/>
                <a:ea typeface="Comic Sans MS"/>
                <a:cs typeface="Comic Sans MS"/>
                <a:sym typeface="Comic Sans MS"/>
                <a:hlinkClick r:id="rId1"/>
              </a:rPr>
              <a:t>http://cluster1.cafe.daum.net/_c21_/bbs_search_read?grpid=Iz&amp;fldid=2LU&amp;datanum=4675&amp;openArticle=true&amp;docid=Iz2LU467520010130145706</a:t>
            </a:r>
            <a:endParaRPr sz="1000">
              <a:solidFill>
                <a:schemeClr val="dk1"/>
              </a:solidFill>
              <a:latin typeface="Comic Sans MS"/>
              <a:ea typeface="Comic Sans MS"/>
              <a:cs typeface="Comic Sans MS"/>
              <a:sym typeface="Comic Sans MS"/>
            </a:endParaRPr>
          </a:p>
          <a:p>
            <a:pPr marL="0" lvl="0" indent="0" algn="l" rtl="0">
              <a:spcBef>
                <a:spcPts val="0"/>
              </a:spcBef>
              <a:spcAft>
                <a:spcPts val="0"/>
              </a:spcAft>
              <a:buNone/>
            </a:p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521" name="Shape 521"/>
        <p:cNvGrpSpPr/>
        <p:nvPr/>
      </p:nvGrpSpPr>
      <p:grpSpPr>
        <a:xfrm>
          <a:off x="0" y="0"/>
          <a:ext cx="0" cy="0"/>
          <a:chOff x="0" y="0"/>
          <a:chExt cx="0" cy="0"/>
        </a:xfrm>
      </p:grpSpPr>
      <p:pic>
        <p:nvPicPr>
          <p:cNvPr id="522" name="Google Shape;522;p84"/>
          <p:cNvPicPr preferRelativeResize="0"/>
          <p:nvPr/>
        </p:nvPicPr>
        <p:blipFill>
          <a:blip r:embed="rId1"/>
          <a:stretch>
            <a:fillRect/>
          </a:stretch>
        </p:blipFill>
        <p:spPr>
          <a:xfrm>
            <a:off x="144225" y="506900"/>
            <a:ext cx="8855551" cy="41297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526" name="Shape 526"/>
        <p:cNvGrpSpPr/>
        <p:nvPr/>
      </p:nvGrpSpPr>
      <p:grpSpPr>
        <a:xfrm>
          <a:off x="0" y="0"/>
          <a:ext cx="0" cy="0"/>
          <a:chOff x="0" y="0"/>
          <a:chExt cx="0" cy="0"/>
        </a:xfrm>
      </p:grpSpPr>
      <p:pic>
        <p:nvPicPr>
          <p:cNvPr id="527" name="Google Shape;527;p85"/>
          <p:cNvPicPr preferRelativeResize="0"/>
          <p:nvPr/>
        </p:nvPicPr>
        <p:blipFill rotWithShape="1">
          <a:blip r:embed="rId1"/>
          <a:srcRect t="19106" r="2171" b="38706"/>
          <a:stretch>
            <a:fillRect/>
          </a:stretch>
        </p:blipFill>
        <p:spPr>
          <a:xfrm>
            <a:off x="380700" y="1551088"/>
            <a:ext cx="8382601" cy="2041325"/>
          </a:xfrm>
          <a:prstGeom prst="rect">
            <a:avLst/>
          </a:prstGeom>
          <a:noFill/>
          <a:ln>
            <a:noFill/>
          </a:ln>
        </p:spPr>
      </p:pic>
      <p:sp>
        <p:nvSpPr>
          <p:cNvPr id="528" name="Google Shape;528;p85"/>
          <p:cNvSpPr txBox="1"/>
          <p:nvPr/>
        </p:nvSpPr>
        <p:spPr>
          <a:xfrm>
            <a:off x="499150" y="4438175"/>
            <a:ext cx="5555700" cy="5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a:solidFill>
                  <a:schemeClr val="hlink"/>
                </a:solidFill>
                <a:latin typeface="Comic Sans MS"/>
                <a:ea typeface="Comic Sans MS"/>
                <a:cs typeface="Comic Sans MS"/>
                <a:sym typeface="Comic Sans MS"/>
                <a:hlinkClick r:id="rId2"/>
              </a:rPr>
              <a:t>https://namu.wiki/w/페르마의%20마지막%20정리</a:t>
            </a:r>
            <a:endParaRPr lang="en-US" sz="1800" u="sng">
              <a:solidFill>
                <a:schemeClr val="hlink"/>
              </a:solidFill>
              <a:latin typeface="Comic Sans MS"/>
              <a:ea typeface="Comic Sans MS"/>
              <a:cs typeface="Comic Sans MS"/>
              <a:sym typeface="Comic Sans MS"/>
              <a:hlinkClick r:id="rId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532" name="Shape 532"/>
        <p:cNvGrpSpPr/>
        <p:nvPr/>
      </p:nvGrpSpPr>
      <p:grpSpPr>
        <a:xfrm>
          <a:off x="0" y="0"/>
          <a:ext cx="0" cy="0"/>
          <a:chOff x="0" y="0"/>
          <a:chExt cx="0" cy="0"/>
        </a:xfrm>
      </p:grpSpPr>
      <p:pic>
        <p:nvPicPr>
          <p:cNvPr id="533" name="Google Shape;533;p86"/>
          <p:cNvPicPr preferRelativeResize="0"/>
          <p:nvPr/>
        </p:nvPicPr>
        <p:blipFill rotWithShape="1">
          <a:blip r:embed="rId1"/>
          <a:srcRect l="4040" r="2640"/>
          <a:stretch>
            <a:fillRect/>
          </a:stretch>
        </p:blipFill>
        <p:spPr>
          <a:xfrm>
            <a:off x="0" y="0"/>
            <a:ext cx="9144001"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537" name="Shape 537"/>
        <p:cNvGrpSpPr/>
        <p:nvPr/>
      </p:nvGrpSpPr>
      <p:grpSpPr>
        <a:xfrm>
          <a:off x="0" y="0"/>
          <a:ext cx="0" cy="0"/>
          <a:chOff x="0" y="0"/>
          <a:chExt cx="0" cy="0"/>
        </a:xfrm>
      </p:grpSpPr>
      <p:pic>
        <p:nvPicPr>
          <p:cNvPr id="538" name="Google Shape;538;p87"/>
          <p:cNvPicPr preferRelativeResize="0"/>
          <p:nvPr/>
        </p:nvPicPr>
        <p:blipFill>
          <a:blip r:embed="rId1"/>
          <a:stretch>
            <a:fillRect/>
          </a:stretch>
        </p:blipFill>
        <p:spPr>
          <a:xfrm>
            <a:off x="422825" y="4"/>
            <a:ext cx="8298344"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542" name="Shape 542"/>
        <p:cNvGrpSpPr/>
        <p:nvPr/>
      </p:nvGrpSpPr>
      <p:grpSpPr>
        <a:xfrm>
          <a:off x="0" y="0"/>
          <a:ext cx="0" cy="0"/>
          <a:chOff x="0" y="0"/>
          <a:chExt cx="0" cy="0"/>
        </a:xfrm>
      </p:grpSpPr>
      <p:sp>
        <p:nvSpPr>
          <p:cNvPr id="543" name="Google Shape;543;p8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Solution 1</a:t>
            </a:r>
            <a:endParaRPr sz="3000" b="1"/>
          </a:p>
          <a:p>
            <a:pPr marL="0" lvl="0" indent="0" algn="l" rtl="0">
              <a:lnSpc>
                <a:spcPct val="115000"/>
              </a:lnSpc>
              <a:spcBef>
                <a:spcPts val="0"/>
              </a:spcBef>
              <a:spcAft>
                <a:spcPts val="0"/>
              </a:spcAft>
              <a:buNone/>
            </a:pPr>
            <a:endParaRPr sz="3000" b="1"/>
          </a:p>
          <a:p>
            <a:pPr marL="0" lvl="0" indent="0" algn="ctr" rtl="0">
              <a:lnSpc>
                <a:spcPct val="115000"/>
              </a:lnSpc>
              <a:spcBef>
                <a:spcPts val="0"/>
              </a:spcBef>
              <a:spcAft>
                <a:spcPts val="0"/>
              </a:spcAft>
              <a:buNone/>
            </a:pPr>
            <a:r>
              <a:rPr lang="en-US" sz="9600" b="1"/>
              <a:t>반복적인 </a:t>
            </a:r>
            <a:endParaRPr sz="9600" b="1"/>
          </a:p>
          <a:p>
            <a:pPr marL="0" lvl="0" indent="0" algn="ctr" rtl="0">
              <a:lnSpc>
                <a:spcPct val="115000"/>
              </a:lnSpc>
              <a:spcBef>
                <a:spcPts val="0"/>
              </a:spcBef>
              <a:spcAft>
                <a:spcPts val="0"/>
              </a:spcAft>
              <a:buNone/>
            </a:pPr>
            <a:r>
              <a:rPr lang="en-US" sz="9600" b="1"/>
              <a:t>Try / Error</a:t>
            </a:r>
            <a:endParaRPr sz="9600" b="1"/>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547" name="Shape 547"/>
        <p:cNvGrpSpPr/>
        <p:nvPr/>
      </p:nvGrpSpPr>
      <p:grpSpPr>
        <a:xfrm>
          <a:off x="0" y="0"/>
          <a:ext cx="0" cy="0"/>
          <a:chOff x="0" y="0"/>
          <a:chExt cx="0" cy="0"/>
        </a:xfrm>
      </p:grpSpPr>
      <p:pic>
        <p:nvPicPr>
          <p:cNvPr id="548" name="Google Shape;548;p89"/>
          <p:cNvPicPr preferRelativeResize="0"/>
          <p:nvPr/>
        </p:nvPicPr>
        <p:blipFill rotWithShape="1">
          <a:blip r:embed="rId1"/>
          <a:srcRect t="3091"/>
          <a:stretch>
            <a:fillRect/>
          </a:stretch>
        </p:blipFill>
        <p:spPr>
          <a:xfrm>
            <a:off x="1253138" y="116675"/>
            <a:ext cx="6637725" cy="49101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552" name="Shape 552"/>
        <p:cNvGrpSpPr/>
        <p:nvPr/>
      </p:nvGrpSpPr>
      <p:grpSpPr>
        <a:xfrm>
          <a:off x="0" y="0"/>
          <a:ext cx="0" cy="0"/>
          <a:chOff x="0" y="0"/>
          <a:chExt cx="0" cy="0"/>
        </a:xfrm>
      </p:grpSpPr>
      <p:sp>
        <p:nvSpPr>
          <p:cNvPr id="553" name="Google Shape;553;p90"/>
          <p:cNvSpPr txBox="1"/>
          <p:nvPr/>
        </p:nvSpPr>
        <p:spPr>
          <a:xfrm>
            <a:off x="1127040" y="343465"/>
            <a:ext cx="6988800" cy="25128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6000" b="1"/>
              <a:t>가설의 증명 </a:t>
            </a:r>
            <a:endParaRPr sz="6000" b="1"/>
          </a:p>
          <a:p>
            <a:pPr marL="0" lvl="0" indent="0" algn="l" rtl="0">
              <a:lnSpc>
                <a:spcPct val="200000"/>
              </a:lnSpc>
              <a:spcBef>
                <a:spcPts val="0"/>
              </a:spcBef>
              <a:spcAft>
                <a:spcPts val="0"/>
              </a:spcAft>
              <a:buNone/>
            </a:pPr>
            <a:r>
              <a:rPr lang="en-US" sz="6000" b="1"/>
              <a:t>Try / Error</a:t>
            </a:r>
            <a:endParaRPr sz="6000" b="1"/>
          </a:p>
        </p:txBody>
      </p:sp>
      <p:sp>
        <p:nvSpPr>
          <p:cNvPr id="554" name="Google Shape;554;p90"/>
          <p:cNvSpPr/>
          <p:nvPr/>
        </p:nvSpPr>
        <p:spPr>
          <a:xfrm>
            <a:off x="5791200" y="1727175"/>
            <a:ext cx="1964100" cy="18123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1"/>
          <a:stretch>
            <a:fillRect/>
          </a:stretch>
        </p:blipFill>
        <p:spPr>
          <a:xfrm>
            <a:off x="810725" y="0"/>
            <a:ext cx="7529209"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559" name="Google Shape;559;p91"/>
          <p:cNvSpPr txBox="1"/>
          <p:nvPr/>
        </p:nvSpPr>
        <p:spPr>
          <a:xfrm>
            <a:off x="1382945" y="245675"/>
            <a:ext cx="7167000" cy="25128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6000" b="1"/>
              <a:t>뛰어난 천재 </a:t>
            </a:r>
            <a:endParaRPr sz="6000" b="1"/>
          </a:p>
          <a:p>
            <a:pPr marL="0" lvl="0" indent="0" algn="l" rtl="0">
              <a:lnSpc>
                <a:spcPct val="200000"/>
              </a:lnSpc>
              <a:spcBef>
                <a:spcPts val="0"/>
              </a:spcBef>
              <a:spcAft>
                <a:spcPts val="0"/>
              </a:spcAft>
              <a:buNone/>
            </a:pPr>
            <a:r>
              <a:rPr lang="en-US" sz="6000" b="1"/>
              <a:t>    집단지성</a:t>
            </a:r>
            <a:endParaRPr sz="6000" b="1"/>
          </a:p>
        </p:txBody>
      </p:sp>
      <p:sp>
        <p:nvSpPr>
          <p:cNvPr id="560" name="Google Shape;560;p91"/>
          <p:cNvSpPr/>
          <p:nvPr/>
        </p:nvSpPr>
        <p:spPr>
          <a:xfrm>
            <a:off x="5791200" y="1727175"/>
            <a:ext cx="1964100" cy="18123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564" name="Shape 564"/>
        <p:cNvGrpSpPr/>
        <p:nvPr/>
      </p:nvGrpSpPr>
      <p:grpSpPr>
        <a:xfrm>
          <a:off x="0" y="0"/>
          <a:ext cx="0" cy="0"/>
          <a:chOff x="0" y="0"/>
          <a:chExt cx="0" cy="0"/>
        </a:xfrm>
      </p:grpSpPr>
      <p:sp>
        <p:nvSpPr>
          <p:cNvPr id="565" name="Google Shape;565;p9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Solution 2</a:t>
            </a:r>
            <a:endParaRPr sz="3000" b="1"/>
          </a:p>
          <a:p>
            <a:pPr marL="0" lvl="0" indent="0" algn="l" rtl="0">
              <a:lnSpc>
                <a:spcPct val="115000"/>
              </a:lnSpc>
              <a:spcBef>
                <a:spcPts val="0"/>
              </a:spcBef>
              <a:spcAft>
                <a:spcPts val="0"/>
              </a:spcAft>
              <a:buNone/>
            </a:pPr>
            <a:endParaRPr sz="3000" b="1"/>
          </a:p>
          <a:p>
            <a:pPr marL="0" lvl="0" indent="0" algn="ctr" rtl="0">
              <a:lnSpc>
                <a:spcPct val="115000"/>
              </a:lnSpc>
              <a:spcBef>
                <a:spcPts val="0"/>
              </a:spcBef>
              <a:spcAft>
                <a:spcPts val="0"/>
              </a:spcAft>
              <a:buNone/>
            </a:pPr>
            <a:r>
              <a:rPr lang="en-US" sz="9600" b="1"/>
              <a:t>다양한</a:t>
            </a:r>
            <a:endParaRPr sz="9600" b="1"/>
          </a:p>
          <a:p>
            <a:pPr marL="0" lvl="0" indent="0" algn="ctr" rtl="0">
              <a:lnSpc>
                <a:spcPct val="115000"/>
              </a:lnSpc>
              <a:spcBef>
                <a:spcPts val="0"/>
              </a:spcBef>
              <a:spcAft>
                <a:spcPts val="0"/>
              </a:spcAft>
              <a:buNone/>
            </a:pPr>
            <a:r>
              <a:rPr lang="en-US" sz="9600" b="1"/>
              <a:t>수식들의 조합</a:t>
            </a:r>
            <a:endParaRPr sz="9600" b="1"/>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569" name="Shape 569"/>
        <p:cNvGrpSpPr/>
        <p:nvPr/>
      </p:nvGrpSpPr>
      <p:grpSpPr>
        <a:xfrm>
          <a:off x="0" y="0"/>
          <a:ext cx="0" cy="0"/>
          <a:chOff x="0" y="0"/>
          <a:chExt cx="0" cy="0"/>
        </a:xfrm>
      </p:grpSpPr>
      <p:pic>
        <p:nvPicPr>
          <p:cNvPr id="570" name="Google Shape;570;p93"/>
          <p:cNvPicPr preferRelativeResize="0"/>
          <p:nvPr/>
        </p:nvPicPr>
        <p:blipFill rotWithShape="1">
          <a:blip r:embed="rId1"/>
          <a:srcRect l="28335" b="23728"/>
          <a:stretch>
            <a:fillRect/>
          </a:stretch>
        </p:blipFill>
        <p:spPr>
          <a:xfrm>
            <a:off x="478285" y="0"/>
            <a:ext cx="8435590" cy="5050226"/>
          </a:xfrm>
          <a:prstGeom prst="rect">
            <a:avLst/>
          </a:prstGeom>
          <a:noFill/>
          <a:ln>
            <a:noFill/>
          </a:ln>
        </p:spPr>
      </p:pic>
      <p:sp>
        <p:nvSpPr>
          <p:cNvPr id="571" name="Google Shape;571;p93"/>
          <p:cNvSpPr txBox="1"/>
          <p:nvPr>
            <p:ph type="title"/>
          </p:nvPr>
        </p:nvSpPr>
        <p:spPr>
          <a:xfrm>
            <a:off x="311700" y="445025"/>
            <a:ext cx="8520600" cy="572700"/>
          </a:xfrm>
          <a:prstGeom prst="rect">
            <a:avLst/>
          </a:prstGeom>
          <a:effectLst>
            <a:outerShdw blurRad="57150" dist="28575" dir="198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solidFill>
                  <a:srgbClr val="000000"/>
                </a:solidFill>
              </a:rPr>
              <a:t>신경세포</a:t>
            </a:r>
            <a:endParaRPr sz="3000" b="1">
              <a:solidFill>
                <a:srgbClr val="00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575" name="Shape 575"/>
        <p:cNvGrpSpPr/>
        <p:nvPr/>
      </p:nvGrpSpPr>
      <p:grpSpPr>
        <a:xfrm>
          <a:off x="0" y="0"/>
          <a:ext cx="0" cy="0"/>
          <a:chOff x="0" y="0"/>
          <a:chExt cx="0" cy="0"/>
        </a:xfrm>
      </p:grpSpPr>
      <p:pic>
        <p:nvPicPr>
          <p:cNvPr id="576" name="Google Shape;576;p94"/>
          <p:cNvPicPr preferRelativeResize="0"/>
          <p:nvPr/>
        </p:nvPicPr>
        <p:blipFill rotWithShape="1">
          <a:blip r:embed="rId1"/>
          <a:srcRect l="3427" t="9630" r="3687" b="10979"/>
          <a:stretch>
            <a:fillRect/>
          </a:stretch>
        </p:blipFill>
        <p:spPr>
          <a:xfrm>
            <a:off x="782787" y="347238"/>
            <a:ext cx="7578424" cy="44490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580" name="Shape 580"/>
        <p:cNvGrpSpPr/>
        <p:nvPr/>
      </p:nvGrpSpPr>
      <p:grpSpPr>
        <a:xfrm>
          <a:off x="0" y="0"/>
          <a:ext cx="0" cy="0"/>
          <a:chOff x="0" y="0"/>
          <a:chExt cx="0" cy="0"/>
        </a:xfrm>
      </p:grpSpPr>
      <p:sp>
        <p:nvSpPr>
          <p:cNvPr id="581" name="Google Shape;581;p9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딥러닝으로 구현한 Nural Network</a:t>
            </a:r>
            <a:endParaRPr sz="3000" b="1"/>
          </a:p>
        </p:txBody>
      </p:sp>
      <p:pic>
        <p:nvPicPr>
          <p:cNvPr id="582" name="Google Shape;582;p95"/>
          <p:cNvPicPr preferRelativeResize="0"/>
          <p:nvPr/>
        </p:nvPicPr>
        <p:blipFill>
          <a:blip r:embed="rId1"/>
          <a:stretch>
            <a:fillRect/>
          </a:stretch>
        </p:blipFill>
        <p:spPr>
          <a:xfrm>
            <a:off x="890575" y="1171240"/>
            <a:ext cx="7362850" cy="3981150"/>
          </a:xfrm>
          <a:prstGeom prst="rect">
            <a:avLst/>
          </a:prstGeom>
          <a:noFill/>
          <a:ln>
            <a:noFill/>
          </a:ln>
        </p:spPr>
      </p:pic>
      <p:sp>
        <p:nvSpPr>
          <p:cNvPr id="583" name="Google Shape;583;p95"/>
          <p:cNvSpPr txBox="1"/>
          <p:nvPr/>
        </p:nvSpPr>
        <p:spPr>
          <a:xfrm>
            <a:off x="5904400" y="1017725"/>
            <a:ext cx="2979000" cy="814500"/>
          </a:xfrm>
          <a:prstGeom prst="rect">
            <a:avLst/>
          </a:prstGeom>
          <a:noFill/>
          <a:ln w="38100" cap="flat" cmpd="sng">
            <a:solidFill>
              <a:srgbClr val="000000"/>
            </a:solidFill>
            <a:prstDash val="dash"/>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6000" b="1">
                <a:solidFill>
                  <a:srgbClr val="0B5394"/>
                </a:solidFill>
              </a:rPr>
              <a:t>Model</a:t>
            </a:r>
            <a:endParaRPr sz="6000" b="1">
              <a:solidFill>
                <a:srgbClr val="0B5394"/>
              </a:solidFill>
            </a:endParaRPr>
          </a:p>
        </p:txBody>
      </p:sp>
      <p:sp>
        <p:nvSpPr>
          <p:cNvPr id="584" name="Google Shape;584;p95"/>
          <p:cNvSpPr txBox="1"/>
          <p:nvPr/>
        </p:nvSpPr>
        <p:spPr>
          <a:xfrm>
            <a:off x="2133600" y="2031365"/>
            <a:ext cx="914400" cy="2851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y=</a:t>
            </a:r>
            <a:r>
              <a:rPr lang="en-US" sz="1000" b="1">
                <a:solidFill>
                  <a:srgbClr val="A61C00"/>
                </a:solidFill>
              </a:rPr>
              <a:t>w</a:t>
            </a:r>
            <a:r>
              <a:rPr lang="en-US" sz="1000" b="1"/>
              <a:t>x</a:t>
            </a:r>
            <a:r>
              <a:rPr lang="en-US" altLang="en-US" sz="1000" b="1"/>
              <a:t>+</a:t>
            </a:r>
            <a:r>
              <a:rPr lang="en-US" sz="1000" b="1">
                <a:solidFill>
                  <a:srgbClr val="A61C00"/>
                </a:solidFill>
              </a:rPr>
              <a:t>b</a:t>
            </a:r>
            <a:endParaRPr sz="1000" b="1">
              <a:solidFill>
                <a:srgbClr val="A61C00"/>
              </a:solidFill>
            </a:endParaRPr>
          </a:p>
        </p:txBody>
      </p:sp>
      <p:sp>
        <p:nvSpPr>
          <p:cNvPr id="585" name="Google Shape;585;p95"/>
          <p:cNvSpPr txBox="1"/>
          <p:nvPr/>
        </p:nvSpPr>
        <p:spPr>
          <a:xfrm>
            <a:off x="2133600" y="2801620"/>
            <a:ext cx="1012190" cy="2851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y=</a:t>
            </a:r>
            <a:r>
              <a:rPr lang="en-US" sz="1000" b="1">
                <a:solidFill>
                  <a:srgbClr val="A61C00"/>
                </a:solidFill>
              </a:rPr>
              <a:t>w</a:t>
            </a:r>
            <a:r>
              <a:rPr lang="en-US" sz="1000" b="1"/>
              <a:t>x+</a:t>
            </a:r>
            <a:r>
              <a:rPr lang="en-US" sz="1000" b="1">
                <a:solidFill>
                  <a:srgbClr val="A61C00"/>
                </a:solidFill>
              </a:rPr>
              <a:t>b</a:t>
            </a:r>
            <a:endParaRPr sz="1000" b="1">
              <a:solidFill>
                <a:srgbClr val="A61C00"/>
              </a:solidFill>
            </a:endParaRPr>
          </a:p>
        </p:txBody>
      </p:sp>
      <p:sp>
        <p:nvSpPr>
          <p:cNvPr id="586" name="Google Shape;586;p95"/>
          <p:cNvSpPr txBox="1"/>
          <p:nvPr/>
        </p:nvSpPr>
        <p:spPr>
          <a:xfrm>
            <a:off x="2133600" y="3539490"/>
            <a:ext cx="914400" cy="2851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y=</a:t>
            </a:r>
            <a:r>
              <a:rPr lang="en-US" sz="1000" b="1">
                <a:solidFill>
                  <a:srgbClr val="A61C00"/>
                </a:solidFill>
              </a:rPr>
              <a:t>w</a:t>
            </a:r>
            <a:r>
              <a:rPr lang="en-US" sz="1000" b="1"/>
              <a:t>x+</a:t>
            </a:r>
            <a:r>
              <a:rPr lang="en-US" sz="1000" b="1">
                <a:solidFill>
                  <a:srgbClr val="A61C00"/>
                </a:solidFill>
              </a:rPr>
              <a:t>b</a:t>
            </a:r>
            <a:endParaRPr sz="1000" b="1">
              <a:solidFill>
                <a:srgbClr val="A61C00"/>
              </a:solidFill>
            </a:endParaRPr>
          </a:p>
        </p:txBody>
      </p:sp>
      <p:sp>
        <p:nvSpPr>
          <p:cNvPr id="587" name="Google Shape;587;p95"/>
          <p:cNvSpPr txBox="1"/>
          <p:nvPr/>
        </p:nvSpPr>
        <p:spPr>
          <a:xfrm>
            <a:off x="4297680" y="3867785"/>
            <a:ext cx="852170" cy="2851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y=</a:t>
            </a:r>
            <a:r>
              <a:rPr lang="en-US" sz="1000" b="1">
                <a:solidFill>
                  <a:srgbClr val="A61C00"/>
                </a:solidFill>
              </a:rPr>
              <a:t>w</a:t>
            </a:r>
            <a:r>
              <a:rPr lang="en-US" sz="1000" b="1"/>
              <a:t>x+</a:t>
            </a:r>
            <a:r>
              <a:rPr lang="en-US" sz="1000" b="1">
                <a:solidFill>
                  <a:srgbClr val="A61C00"/>
                </a:solidFill>
              </a:rPr>
              <a:t>b</a:t>
            </a:r>
            <a:endParaRPr sz="1000" b="1">
              <a:solidFill>
                <a:srgbClr val="A61C00"/>
              </a:solidFill>
            </a:endParaRPr>
          </a:p>
        </p:txBody>
      </p:sp>
      <p:sp>
        <p:nvSpPr>
          <p:cNvPr id="588" name="Google Shape;588;p95"/>
          <p:cNvSpPr txBox="1"/>
          <p:nvPr/>
        </p:nvSpPr>
        <p:spPr>
          <a:xfrm>
            <a:off x="4297680" y="3078480"/>
            <a:ext cx="852170" cy="2851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y=</a:t>
            </a:r>
            <a:r>
              <a:rPr lang="en-US" sz="1000" b="1">
                <a:solidFill>
                  <a:srgbClr val="A61C00"/>
                </a:solidFill>
              </a:rPr>
              <a:t>w</a:t>
            </a:r>
            <a:r>
              <a:rPr lang="en-US" sz="1000" b="1"/>
              <a:t>x+</a:t>
            </a:r>
            <a:r>
              <a:rPr lang="en-US" sz="1000" b="1">
                <a:solidFill>
                  <a:srgbClr val="A61C00"/>
                </a:solidFill>
              </a:rPr>
              <a:t>b</a:t>
            </a:r>
            <a:endParaRPr sz="1000" b="1">
              <a:solidFill>
                <a:srgbClr val="A61C00"/>
              </a:solidFill>
            </a:endParaRPr>
          </a:p>
        </p:txBody>
      </p:sp>
      <p:sp>
        <p:nvSpPr>
          <p:cNvPr id="589" name="Google Shape;589;p95"/>
          <p:cNvSpPr txBox="1"/>
          <p:nvPr/>
        </p:nvSpPr>
        <p:spPr>
          <a:xfrm>
            <a:off x="4297680" y="2340610"/>
            <a:ext cx="852170" cy="2851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y=</a:t>
            </a:r>
            <a:r>
              <a:rPr lang="en-US" sz="1000" b="1">
                <a:solidFill>
                  <a:srgbClr val="A61C00"/>
                </a:solidFill>
              </a:rPr>
              <a:t>w</a:t>
            </a:r>
            <a:r>
              <a:rPr lang="en-US" sz="1000" b="1"/>
              <a:t>x+</a:t>
            </a:r>
            <a:r>
              <a:rPr lang="en-US" sz="1000" b="1">
                <a:solidFill>
                  <a:srgbClr val="A61C00"/>
                </a:solidFill>
              </a:rPr>
              <a:t>b</a:t>
            </a:r>
            <a:endParaRPr sz="1000" b="1">
              <a:solidFill>
                <a:srgbClr val="A61C00"/>
              </a:solidFill>
            </a:endParaRPr>
          </a:p>
        </p:txBody>
      </p:sp>
      <p:sp>
        <p:nvSpPr>
          <p:cNvPr id="590" name="Google Shape;590;p95"/>
          <p:cNvSpPr txBox="1"/>
          <p:nvPr/>
        </p:nvSpPr>
        <p:spPr>
          <a:xfrm>
            <a:off x="4297680" y="1603375"/>
            <a:ext cx="852170" cy="2851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y=</a:t>
            </a:r>
            <a:r>
              <a:rPr lang="en-US" sz="1000" b="1">
                <a:solidFill>
                  <a:srgbClr val="A61C00"/>
                </a:solidFill>
              </a:rPr>
              <a:t>w</a:t>
            </a:r>
            <a:r>
              <a:rPr lang="en-US" sz="1000" b="1"/>
              <a:t>x+</a:t>
            </a:r>
            <a:r>
              <a:rPr lang="en-US" sz="1000" b="1">
                <a:solidFill>
                  <a:srgbClr val="A61C00"/>
                </a:solidFill>
              </a:rPr>
              <a:t>b</a:t>
            </a:r>
            <a:endParaRPr sz="1000" b="1">
              <a:solidFill>
                <a:srgbClr val="A61C00"/>
              </a:solidFill>
            </a:endParaRPr>
          </a:p>
        </p:txBody>
      </p:sp>
      <p:sp>
        <p:nvSpPr>
          <p:cNvPr id="591" name="Google Shape;591;p95"/>
          <p:cNvSpPr txBox="1"/>
          <p:nvPr/>
        </p:nvSpPr>
        <p:spPr>
          <a:xfrm>
            <a:off x="6366510" y="3094990"/>
            <a:ext cx="950595" cy="2851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y=</a:t>
            </a:r>
            <a:r>
              <a:rPr lang="en-US" sz="1000" b="1">
                <a:solidFill>
                  <a:srgbClr val="A61C00"/>
                </a:solidFill>
              </a:rPr>
              <a:t>w</a:t>
            </a:r>
            <a:r>
              <a:rPr lang="en-US" sz="1000" b="1"/>
              <a:t>x+</a:t>
            </a:r>
            <a:r>
              <a:rPr lang="en-US" sz="1000" b="1">
                <a:solidFill>
                  <a:srgbClr val="A61C00"/>
                </a:solidFill>
              </a:rPr>
              <a:t>b</a:t>
            </a:r>
            <a:endParaRPr sz="1000" b="1">
              <a:solidFill>
                <a:srgbClr val="A61C00"/>
              </a:solidFill>
            </a:endParaRPr>
          </a:p>
        </p:txBody>
      </p:sp>
      <p:sp>
        <p:nvSpPr>
          <p:cNvPr id="592" name="Google Shape;592;p95"/>
          <p:cNvSpPr txBox="1"/>
          <p:nvPr/>
        </p:nvSpPr>
        <p:spPr>
          <a:xfrm>
            <a:off x="6366510" y="2329180"/>
            <a:ext cx="950595" cy="2851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t>y=</a:t>
            </a:r>
            <a:r>
              <a:rPr lang="en-US" sz="1000" b="1">
                <a:solidFill>
                  <a:srgbClr val="A61C00"/>
                </a:solidFill>
              </a:rPr>
              <a:t>w</a:t>
            </a:r>
            <a:r>
              <a:rPr lang="en-US" sz="1000" b="1"/>
              <a:t>x+</a:t>
            </a:r>
            <a:r>
              <a:rPr lang="en-US" sz="1000" b="1">
                <a:solidFill>
                  <a:srgbClr val="A61C00"/>
                </a:solidFill>
              </a:rPr>
              <a:t>b</a:t>
            </a:r>
            <a:endParaRPr sz="1000" b="1">
              <a:solidFill>
                <a:srgbClr val="A61C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3"/>
                                        </p:tgtEl>
                                        <p:attrNameLst>
                                          <p:attrName>style.visibility</p:attrName>
                                        </p:attrNameLst>
                                      </p:cBhvr>
                                      <p:to>
                                        <p:strVal val="visible"/>
                                      </p:to>
                                    </p:set>
                                    <p:animEffect transition="in" filter="fade">
                                      <p:cBhvr>
                                        <p:cTn id="7" dur="1000"/>
                                        <p:tgtEl>
                                          <p:spTgt spid="5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4"/>
                                        </p:tgtEl>
                                        <p:attrNameLst>
                                          <p:attrName>style.visibility</p:attrName>
                                        </p:attrNameLst>
                                      </p:cBhvr>
                                      <p:to>
                                        <p:strVal val="visible"/>
                                      </p:to>
                                    </p:set>
                                    <p:animEffect transition="in" filter="fade">
                                      <p:cBhvr>
                                        <p:cTn id="12" dur="1000"/>
                                        <p:tgtEl>
                                          <p:spTgt spid="584"/>
                                        </p:tgtEl>
                                      </p:cBhvr>
                                    </p:animEffect>
                                  </p:childTnLst>
                                </p:cTn>
                              </p:par>
                              <p:par>
                                <p:cTn id="13" presetID="10" presetClass="entr" presetSubtype="0" fill="hold" nodeType="withEffect">
                                  <p:stCondLst>
                                    <p:cond delay="0"/>
                                  </p:stCondLst>
                                  <p:childTnLst>
                                    <p:set>
                                      <p:cBhvr>
                                        <p:cTn id="14" dur="1" fill="hold">
                                          <p:stCondLst>
                                            <p:cond delay="0"/>
                                          </p:stCondLst>
                                        </p:cTn>
                                        <p:tgtEl>
                                          <p:spTgt spid="585"/>
                                        </p:tgtEl>
                                        <p:attrNameLst>
                                          <p:attrName>style.visibility</p:attrName>
                                        </p:attrNameLst>
                                      </p:cBhvr>
                                      <p:to>
                                        <p:strVal val="visible"/>
                                      </p:to>
                                    </p:set>
                                    <p:animEffect transition="in" filter="fade">
                                      <p:cBhvr>
                                        <p:cTn id="15" dur="1000"/>
                                        <p:tgtEl>
                                          <p:spTgt spid="585"/>
                                        </p:tgtEl>
                                      </p:cBhvr>
                                    </p:animEffect>
                                  </p:childTnLst>
                                </p:cTn>
                              </p:par>
                              <p:par>
                                <p:cTn id="16" presetID="10" presetClass="entr" presetSubtype="0" fill="hold" nodeType="withEffect">
                                  <p:stCondLst>
                                    <p:cond delay="0"/>
                                  </p:stCondLst>
                                  <p:childTnLst>
                                    <p:set>
                                      <p:cBhvr>
                                        <p:cTn id="17" dur="1" fill="hold">
                                          <p:stCondLst>
                                            <p:cond delay="0"/>
                                          </p:stCondLst>
                                        </p:cTn>
                                        <p:tgtEl>
                                          <p:spTgt spid="586"/>
                                        </p:tgtEl>
                                        <p:attrNameLst>
                                          <p:attrName>style.visibility</p:attrName>
                                        </p:attrNameLst>
                                      </p:cBhvr>
                                      <p:to>
                                        <p:strVal val="visible"/>
                                      </p:to>
                                    </p:set>
                                    <p:animEffect transition="in" filter="fade">
                                      <p:cBhvr>
                                        <p:cTn id="18" dur="1000"/>
                                        <p:tgtEl>
                                          <p:spTgt spid="586"/>
                                        </p:tgtEl>
                                      </p:cBhvr>
                                    </p:animEffect>
                                  </p:childTnLst>
                                </p:cTn>
                              </p:par>
                              <p:par>
                                <p:cTn id="19" presetID="10" presetClass="entr" presetSubtype="0" fill="hold" nodeType="withEffect">
                                  <p:stCondLst>
                                    <p:cond delay="0"/>
                                  </p:stCondLst>
                                  <p:childTnLst>
                                    <p:set>
                                      <p:cBhvr>
                                        <p:cTn id="20" dur="1" fill="hold">
                                          <p:stCondLst>
                                            <p:cond delay="0"/>
                                          </p:stCondLst>
                                        </p:cTn>
                                        <p:tgtEl>
                                          <p:spTgt spid="587"/>
                                        </p:tgtEl>
                                        <p:attrNameLst>
                                          <p:attrName>style.visibility</p:attrName>
                                        </p:attrNameLst>
                                      </p:cBhvr>
                                      <p:to>
                                        <p:strVal val="visible"/>
                                      </p:to>
                                    </p:set>
                                    <p:animEffect transition="in" filter="fade">
                                      <p:cBhvr>
                                        <p:cTn id="21" dur="1000"/>
                                        <p:tgtEl>
                                          <p:spTgt spid="587"/>
                                        </p:tgtEl>
                                      </p:cBhvr>
                                    </p:animEffect>
                                  </p:childTnLst>
                                </p:cTn>
                              </p:par>
                              <p:par>
                                <p:cTn id="22" presetID="10" presetClass="entr" presetSubtype="0" fill="hold" nodeType="withEffect">
                                  <p:stCondLst>
                                    <p:cond delay="0"/>
                                  </p:stCondLst>
                                  <p:childTnLst>
                                    <p:set>
                                      <p:cBhvr>
                                        <p:cTn id="23" dur="1" fill="hold">
                                          <p:stCondLst>
                                            <p:cond delay="0"/>
                                          </p:stCondLst>
                                        </p:cTn>
                                        <p:tgtEl>
                                          <p:spTgt spid="588"/>
                                        </p:tgtEl>
                                        <p:attrNameLst>
                                          <p:attrName>style.visibility</p:attrName>
                                        </p:attrNameLst>
                                      </p:cBhvr>
                                      <p:to>
                                        <p:strVal val="visible"/>
                                      </p:to>
                                    </p:set>
                                    <p:animEffect transition="in" filter="fade">
                                      <p:cBhvr>
                                        <p:cTn id="24" dur="1000"/>
                                        <p:tgtEl>
                                          <p:spTgt spid="588"/>
                                        </p:tgtEl>
                                      </p:cBhvr>
                                    </p:animEffect>
                                  </p:childTnLst>
                                </p:cTn>
                              </p:par>
                              <p:par>
                                <p:cTn id="25" presetID="10" presetClass="entr" presetSubtype="0" fill="hold" nodeType="with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1000"/>
                                        <p:tgtEl>
                                          <p:spTgt spid="589"/>
                                        </p:tgtEl>
                                      </p:cBhvr>
                                    </p:animEffect>
                                  </p:childTnLst>
                                </p:cTn>
                              </p:par>
                              <p:par>
                                <p:cTn id="28" presetID="10" presetClass="entr" presetSubtype="0" fill="hold" nodeType="withEffect">
                                  <p:stCondLst>
                                    <p:cond delay="0"/>
                                  </p:stCondLst>
                                  <p:childTnLst>
                                    <p:set>
                                      <p:cBhvr>
                                        <p:cTn id="29" dur="1" fill="hold">
                                          <p:stCondLst>
                                            <p:cond delay="0"/>
                                          </p:stCondLst>
                                        </p:cTn>
                                        <p:tgtEl>
                                          <p:spTgt spid="590"/>
                                        </p:tgtEl>
                                        <p:attrNameLst>
                                          <p:attrName>style.visibility</p:attrName>
                                        </p:attrNameLst>
                                      </p:cBhvr>
                                      <p:to>
                                        <p:strVal val="visible"/>
                                      </p:to>
                                    </p:set>
                                    <p:animEffect transition="in" filter="fade">
                                      <p:cBhvr>
                                        <p:cTn id="30" dur="1000"/>
                                        <p:tgtEl>
                                          <p:spTgt spid="590"/>
                                        </p:tgtEl>
                                      </p:cBhvr>
                                    </p:animEffect>
                                  </p:childTnLst>
                                </p:cTn>
                              </p:par>
                              <p:par>
                                <p:cTn id="31" presetID="10" presetClass="entr" presetSubtype="0" fill="hold" nodeType="withEffect">
                                  <p:stCondLst>
                                    <p:cond delay="0"/>
                                  </p:stCondLst>
                                  <p:childTnLst>
                                    <p:set>
                                      <p:cBhvr>
                                        <p:cTn id="32" dur="1" fill="hold">
                                          <p:stCondLst>
                                            <p:cond delay="0"/>
                                          </p:stCondLst>
                                        </p:cTn>
                                        <p:tgtEl>
                                          <p:spTgt spid="592"/>
                                        </p:tgtEl>
                                        <p:attrNameLst>
                                          <p:attrName>style.visibility</p:attrName>
                                        </p:attrNameLst>
                                      </p:cBhvr>
                                      <p:to>
                                        <p:strVal val="visible"/>
                                      </p:to>
                                    </p:set>
                                    <p:animEffect transition="in" filter="fade">
                                      <p:cBhvr>
                                        <p:cTn id="33" dur="1000"/>
                                        <p:tgtEl>
                                          <p:spTgt spid="592"/>
                                        </p:tgtEl>
                                      </p:cBhvr>
                                    </p:animEffect>
                                  </p:childTnLst>
                                </p:cTn>
                              </p:par>
                              <p:par>
                                <p:cTn id="34" presetID="10" presetClass="entr" presetSubtype="0" fill="hold" nodeType="withEffect">
                                  <p:stCondLst>
                                    <p:cond delay="0"/>
                                  </p:stCondLst>
                                  <p:childTnLst>
                                    <p:set>
                                      <p:cBhvr>
                                        <p:cTn id="35" dur="1" fill="hold">
                                          <p:stCondLst>
                                            <p:cond delay="0"/>
                                          </p:stCondLst>
                                        </p:cTn>
                                        <p:tgtEl>
                                          <p:spTgt spid="591"/>
                                        </p:tgtEl>
                                        <p:attrNameLst>
                                          <p:attrName>style.visibility</p:attrName>
                                        </p:attrNameLst>
                                      </p:cBhvr>
                                      <p:to>
                                        <p:strVal val="visible"/>
                                      </p:to>
                                    </p:set>
                                    <p:animEffect transition="in" filter="fade">
                                      <p:cBhvr>
                                        <p:cTn id="36" dur="10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596" name="Shape 596"/>
        <p:cNvGrpSpPr/>
        <p:nvPr/>
      </p:nvGrpSpPr>
      <p:grpSpPr>
        <a:xfrm>
          <a:off x="0" y="0"/>
          <a:ext cx="0" cy="0"/>
          <a:chOff x="0" y="0"/>
          <a:chExt cx="0" cy="0"/>
        </a:xfrm>
      </p:grpSpPr>
      <p:pic>
        <p:nvPicPr>
          <p:cNvPr id="597" name="Google Shape;597;p96"/>
          <p:cNvPicPr preferRelativeResize="0"/>
          <p:nvPr/>
        </p:nvPicPr>
        <p:blipFill rotWithShape="1">
          <a:blip r:embed="rId1"/>
          <a:srcRect b="5660"/>
          <a:stretch>
            <a:fillRect/>
          </a:stretch>
        </p:blipFill>
        <p:spPr>
          <a:xfrm>
            <a:off x="1089350" y="182225"/>
            <a:ext cx="6965300" cy="47790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601" name="Shape 601"/>
        <p:cNvGrpSpPr/>
        <p:nvPr/>
      </p:nvGrpSpPr>
      <p:grpSpPr>
        <a:xfrm>
          <a:off x="0" y="0"/>
          <a:ext cx="0" cy="0"/>
          <a:chOff x="0" y="0"/>
          <a:chExt cx="0" cy="0"/>
        </a:xfrm>
      </p:grpSpPr>
      <p:pic>
        <p:nvPicPr>
          <p:cNvPr id="602" name="Google Shape;602;p97"/>
          <p:cNvPicPr preferRelativeResize="0"/>
          <p:nvPr/>
        </p:nvPicPr>
        <p:blipFill>
          <a:blip r:embed="rId1"/>
          <a:stretch>
            <a:fillRect/>
          </a:stretch>
        </p:blipFill>
        <p:spPr>
          <a:xfrm>
            <a:off x="780250" y="152400"/>
            <a:ext cx="7583507" cy="4838701"/>
          </a:xfrm>
          <a:prstGeom prst="rect">
            <a:avLst/>
          </a:prstGeom>
          <a:noFill/>
          <a:ln>
            <a:noFill/>
          </a:ln>
        </p:spPr>
      </p:pic>
      <p:sp>
        <p:nvSpPr>
          <p:cNvPr id="603" name="Google Shape;603;p97"/>
          <p:cNvSpPr txBox="1"/>
          <p:nvPr/>
        </p:nvSpPr>
        <p:spPr>
          <a:xfrm>
            <a:off x="235800" y="4796150"/>
            <a:ext cx="7640100" cy="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2"/>
              </a:rPr>
              <a:t>https://leonardoaraujosantos.gitbooks.io/artificial-inteligence/content/neural_networks.html</a:t>
            </a:r>
            <a:endParaRPr lang="en-US" u="sng">
              <a:solidFill>
                <a:schemeClr val="hlink"/>
              </a:solidFill>
              <a:hlinkClick r:id="rId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607" name="Shape 607"/>
        <p:cNvGrpSpPr/>
        <p:nvPr/>
      </p:nvGrpSpPr>
      <p:grpSpPr>
        <a:xfrm>
          <a:off x="0" y="0"/>
          <a:ext cx="0" cy="0"/>
          <a:chOff x="0" y="0"/>
          <a:chExt cx="0" cy="0"/>
        </a:xfrm>
      </p:grpSpPr>
      <p:pic>
        <p:nvPicPr>
          <p:cNvPr id="608" name="Google Shape;608;p98"/>
          <p:cNvPicPr preferRelativeResize="0"/>
          <p:nvPr/>
        </p:nvPicPr>
        <p:blipFill>
          <a:blip r:embed="rId1"/>
          <a:stretch>
            <a:fillRect/>
          </a:stretch>
        </p:blipFill>
        <p:spPr>
          <a:xfrm>
            <a:off x="0" y="322125"/>
            <a:ext cx="9144001" cy="4393707"/>
          </a:xfrm>
          <a:prstGeom prst="rect">
            <a:avLst/>
          </a:prstGeom>
          <a:noFill/>
          <a:ln>
            <a:noFill/>
          </a:ln>
        </p:spPr>
      </p:pic>
      <p:sp>
        <p:nvSpPr>
          <p:cNvPr id="609" name="Google Shape;609;p98"/>
          <p:cNvSpPr txBox="1"/>
          <p:nvPr/>
        </p:nvSpPr>
        <p:spPr>
          <a:xfrm>
            <a:off x="248025" y="4686600"/>
            <a:ext cx="5013000" cy="1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출처 : </a:t>
            </a:r>
            <a:r>
              <a:rPr lang="en-US">
                <a:solidFill>
                  <a:schemeClr val="dk1"/>
                </a:solidFill>
              </a:rPr>
              <a:t>https://en.myluo.cn/index.php/tag/cnn/</a:t>
            </a:r>
            <a:endParaRPr lang="en-US">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613" name="Shape 613"/>
        <p:cNvGrpSpPr/>
        <p:nvPr/>
      </p:nvGrpSpPr>
      <p:grpSpPr>
        <a:xfrm>
          <a:off x="0" y="0"/>
          <a:ext cx="0" cy="0"/>
          <a:chOff x="0" y="0"/>
          <a:chExt cx="0" cy="0"/>
        </a:xfrm>
      </p:grpSpPr>
      <p:pic>
        <p:nvPicPr>
          <p:cNvPr id="614" name="Google Shape;614;p99"/>
          <p:cNvPicPr preferRelativeResize="0"/>
          <p:nvPr/>
        </p:nvPicPr>
        <p:blipFill>
          <a:blip r:embed="rId1"/>
          <a:stretch>
            <a:fillRect/>
          </a:stretch>
        </p:blipFill>
        <p:spPr>
          <a:xfrm>
            <a:off x="181610" y="567690"/>
            <a:ext cx="8692515" cy="3905250"/>
          </a:xfrm>
          <a:prstGeom prst="rect">
            <a:avLst/>
          </a:prstGeom>
          <a:noFill/>
          <a:ln>
            <a:noFill/>
          </a:ln>
        </p:spPr>
      </p:pic>
      <p:sp>
        <p:nvSpPr>
          <p:cNvPr id="615" name="Google Shape;615;p99"/>
          <p:cNvSpPr txBox="1"/>
          <p:nvPr/>
        </p:nvSpPr>
        <p:spPr>
          <a:xfrm>
            <a:off x="248025" y="4334100"/>
            <a:ext cx="6279300" cy="4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출처 :</a:t>
            </a:r>
            <a:r>
              <a:rPr lang="en-US">
                <a:solidFill>
                  <a:schemeClr val="dk1"/>
                </a:solidFill>
              </a:rPr>
              <a:t>https://codeburst.io/recurrent-neural-network-4ca9fd4f242</a:t>
            </a:r>
            <a:endParaRPr lang="en-US">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619" name="Shape 619"/>
        <p:cNvGrpSpPr/>
        <p:nvPr/>
      </p:nvGrpSpPr>
      <p:grpSpPr>
        <a:xfrm>
          <a:off x="0" y="0"/>
          <a:ext cx="0" cy="0"/>
          <a:chOff x="0" y="0"/>
          <a:chExt cx="0" cy="0"/>
        </a:xfrm>
      </p:grpSpPr>
      <p:sp>
        <p:nvSpPr>
          <p:cNvPr id="620" name="Google Shape;620;p10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CNN  RNN</a:t>
            </a:r>
            <a:endParaRPr b="1"/>
          </a:p>
        </p:txBody>
      </p:sp>
      <p:sp>
        <p:nvSpPr>
          <p:cNvPr id="621" name="Google Shape;621;p10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AutoNum type="arabicPeriod"/>
            </a:pPr>
            <a:r>
              <a:rPr lang="en-US" sz="2400" b="1">
                <a:solidFill>
                  <a:srgbClr val="A61C00"/>
                </a:solidFill>
              </a:rPr>
              <a:t>CNN 은 학습 알고리즘</a:t>
            </a:r>
            <a:endParaRPr sz="2400" b="1">
              <a:solidFill>
                <a:srgbClr val="A61C00"/>
              </a:solidFill>
            </a:endParaRPr>
          </a:p>
          <a:p>
            <a:pPr marL="457200" lvl="0" indent="-381000" algn="l" rtl="0">
              <a:lnSpc>
                <a:spcPct val="150000"/>
              </a:lnSpc>
              <a:spcBef>
                <a:spcPts val="0"/>
              </a:spcBef>
              <a:spcAft>
                <a:spcPts val="0"/>
              </a:spcAft>
              <a:buClr>
                <a:srgbClr val="000000"/>
              </a:buClr>
              <a:buSzPts val="2400"/>
              <a:buChar char="-"/>
            </a:pPr>
            <a:r>
              <a:rPr lang="en-US" sz="2400" b="1">
                <a:solidFill>
                  <a:srgbClr val="000000"/>
                </a:solidFill>
              </a:rPr>
              <a:t>평면의 다층 데이터</a:t>
            </a:r>
            <a:endParaRPr sz="2400" b="1">
              <a:solidFill>
                <a:srgbClr val="000000"/>
              </a:solidFill>
            </a:endParaRPr>
          </a:p>
          <a:p>
            <a:pPr marL="457200" lvl="0" indent="-381000" algn="l" rtl="0">
              <a:lnSpc>
                <a:spcPct val="150000"/>
              </a:lnSpc>
              <a:spcBef>
                <a:spcPts val="0"/>
              </a:spcBef>
              <a:spcAft>
                <a:spcPts val="0"/>
              </a:spcAft>
              <a:buClr>
                <a:srgbClr val="000000"/>
              </a:buClr>
              <a:buSzPts val="2400"/>
              <a:buChar char="-"/>
            </a:pPr>
            <a:r>
              <a:rPr lang="en-US" sz="2400" b="1">
                <a:solidFill>
                  <a:srgbClr val="000000"/>
                </a:solidFill>
              </a:rPr>
              <a:t>원본에서 특징만 추출 (나머지는 버림)</a:t>
            </a:r>
            <a:endParaRPr sz="2400" b="1">
              <a:solidFill>
                <a:srgbClr val="000000"/>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rgbClr val="A61C00"/>
                </a:solidFill>
              </a:rPr>
              <a:t>RNN 은 구조 알고리즘</a:t>
            </a:r>
            <a:endParaRPr sz="2400" b="1">
              <a:solidFill>
                <a:srgbClr val="A61C00"/>
              </a:solidFill>
            </a:endParaRPr>
          </a:p>
          <a:p>
            <a:pPr marL="457200" lvl="0" indent="-381000" algn="l" rtl="0">
              <a:lnSpc>
                <a:spcPct val="150000"/>
              </a:lnSpc>
              <a:spcBef>
                <a:spcPts val="0"/>
              </a:spcBef>
              <a:spcAft>
                <a:spcPts val="0"/>
              </a:spcAft>
              <a:buClr>
                <a:srgbClr val="000000"/>
              </a:buClr>
              <a:buSzPts val="2400"/>
              <a:buChar char="-"/>
            </a:pPr>
            <a:r>
              <a:rPr lang="en-US" sz="2400" b="1">
                <a:solidFill>
                  <a:srgbClr val="000000"/>
                </a:solidFill>
              </a:rPr>
              <a:t>선별된 데이터는 모든 내용이 다 중요</a:t>
            </a:r>
            <a:endParaRPr sz="2400" b="1">
              <a:solidFill>
                <a:srgbClr val="000000"/>
              </a:solidFill>
            </a:endParaRPr>
          </a:p>
          <a:p>
            <a:pPr marL="457200" lvl="0" indent="-381000" algn="l" rtl="0">
              <a:lnSpc>
                <a:spcPct val="150000"/>
              </a:lnSpc>
              <a:spcBef>
                <a:spcPts val="0"/>
              </a:spcBef>
              <a:spcAft>
                <a:spcPts val="0"/>
              </a:spcAft>
              <a:buClr>
                <a:srgbClr val="000000"/>
              </a:buClr>
              <a:buSzPts val="2400"/>
              <a:buChar char="-"/>
            </a:pPr>
            <a:r>
              <a:rPr lang="en-US" sz="2400" b="1">
                <a:solidFill>
                  <a:srgbClr val="000000"/>
                </a:solidFill>
              </a:rPr>
              <a:t>데이터의 배치순서를 학습</a:t>
            </a:r>
            <a:endParaRPr sz="2400" b="1">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pic>
        <p:nvPicPr>
          <p:cNvPr id="105" name="Google Shape;105;p21"/>
          <p:cNvPicPr preferRelativeResize="0"/>
          <p:nvPr/>
        </p:nvPicPr>
        <p:blipFill>
          <a:blip r:embed="rId1"/>
          <a:stretch>
            <a:fillRect/>
          </a:stretch>
        </p:blipFill>
        <p:spPr>
          <a:xfrm>
            <a:off x="208500" y="152400"/>
            <a:ext cx="8602133" cy="483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625" name="Shape 625"/>
        <p:cNvGrpSpPr/>
        <p:nvPr/>
      </p:nvGrpSpPr>
      <p:grpSpPr>
        <a:xfrm>
          <a:off x="0" y="0"/>
          <a:ext cx="0" cy="0"/>
          <a:chOff x="0" y="0"/>
          <a:chExt cx="0" cy="0"/>
        </a:xfrm>
      </p:grpSpPr>
      <p:pic>
        <p:nvPicPr>
          <p:cNvPr id="626" name="Google Shape;626;p101"/>
          <p:cNvPicPr preferRelativeResize="0"/>
          <p:nvPr/>
        </p:nvPicPr>
        <p:blipFill rotWithShape="1">
          <a:blip r:embed="rId1"/>
          <a:srcRect b="9779"/>
          <a:stretch>
            <a:fillRect/>
          </a:stretch>
        </p:blipFill>
        <p:spPr>
          <a:xfrm>
            <a:off x="152400" y="1474925"/>
            <a:ext cx="8839200" cy="3277300"/>
          </a:xfrm>
          <a:prstGeom prst="rect">
            <a:avLst/>
          </a:prstGeom>
          <a:noFill/>
          <a:ln>
            <a:noFill/>
          </a:ln>
        </p:spPr>
      </p:pic>
      <p:sp>
        <p:nvSpPr>
          <p:cNvPr id="627" name="Google Shape;627;p10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나에게 적합한 딥러닝 모델은..</a:t>
            </a:r>
            <a:endParaRPr sz="3000" b="1"/>
          </a:p>
          <a:p>
            <a:pPr marL="0" lvl="0" indent="0" algn="l" rtl="0">
              <a:lnSpc>
                <a:spcPct val="115000"/>
              </a:lnSpc>
              <a:spcBef>
                <a:spcPts val="0"/>
              </a:spcBef>
              <a:spcAft>
                <a:spcPts val="0"/>
              </a:spcAft>
              <a:buNone/>
            </a:pPr>
            <a:r>
              <a:rPr lang="en-US" sz="3000" b="1">
                <a:solidFill>
                  <a:srgbClr val="A61C00"/>
                </a:solidFill>
              </a:rPr>
              <a:t>원하는 결론이 잘 나오는 모델</a:t>
            </a:r>
            <a:r>
              <a:rPr lang="en-US" sz="3000" b="1"/>
              <a:t> </a:t>
            </a:r>
            <a:endParaRPr sz="3000" b="1"/>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631" name="Shape 631"/>
        <p:cNvGrpSpPr/>
        <p:nvPr/>
      </p:nvGrpSpPr>
      <p:grpSpPr>
        <a:xfrm>
          <a:off x="0" y="0"/>
          <a:ext cx="0" cy="0"/>
          <a:chOff x="0" y="0"/>
          <a:chExt cx="0" cy="0"/>
        </a:xfrm>
      </p:grpSpPr>
      <p:pic>
        <p:nvPicPr>
          <p:cNvPr id="632" name="Google Shape;632;p102"/>
          <p:cNvPicPr preferRelativeResize="0"/>
          <p:nvPr/>
        </p:nvPicPr>
        <p:blipFill>
          <a:blip r:embed="rId1"/>
          <a:stretch>
            <a:fillRect/>
          </a:stretch>
        </p:blipFill>
        <p:spPr>
          <a:xfrm>
            <a:off x="885425" y="0"/>
            <a:ext cx="7373153" cy="5143500"/>
          </a:xfrm>
          <a:prstGeom prst="rect">
            <a:avLst/>
          </a:prstGeom>
          <a:noFill/>
          <a:ln>
            <a:noFill/>
          </a:ln>
        </p:spPr>
      </p:pic>
      <p:sp>
        <p:nvSpPr>
          <p:cNvPr id="633" name="Google Shape;633;p102"/>
          <p:cNvSpPr txBox="1"/>
          <p:nvPr/>
        </p:nvSpPr>
        <p:spPr>
          <a:xfrm>
            <a:off x="5677375" y="4349175"/>
            <a:ext cx="33204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2"/>
              </a:rPr>
              <a:t>https://github.com/trekhleb/homemade-machine-learning</a:t>
            </a:r>
            <a:endParaRPr lang="en-US" u="sng">
              <a:solidFill>
                <a:schemeClr val="hlink"/>
              </a:solidFill>
              <a:hlinkClick r:id="rId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637" name="Shape 637"/>
        <p:cNvGrpSpPr/>
        <p:nvPr/>
      </p:nvGrpSpPr>
      <p:grpSpPr>
        <a:xfrm>
          <a:off x="0" y="0"/>
          <a:ext cx="0" cy="0"/>
          <a:chOff x="0" y="0"/>
          <a:chExt cx="0" cy="0"/>
        </a:xfrm>
      </p:grpSpPr>
      <p:sp>
        <p:nvSpPr>
          <p:cNvPr id="638" name="Google Shape;638;p10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000" b="1"/>
              <a:t>머신러닝/ 딥러닝 접근방법</a:t>
            </a:r>
            <a:endParaRPr sz="3000" b="1"/>
          </a:p>
          <a:p>
            <a:pPr marL="0" lvl="0" indent="0" algn="l" rtl="0">
              <a:lnSpc>
                <a:spcPct val="115000"/>
              </a:lnSpc>
              <a:spcBef>
                <a:spcPts val="0"/>
              </a:spcBef>
              <a:spcAft>
                <a:spcPts val="0"/>
              </a:spcAft>
              <a:buNone/>
            </a:pPr>
            <a:endParaRPr sz="3000" b="1">
              <a:solidFill>
                <a:srgbClr val="A61C00"/>
              </a:solidFill>
            </a:endParaRPr>
          </a:p>
          <a:p>
            <a:pPr marL="457200" lvl="0" indent="-419100" algn="l" rtl="0">
              <a:lnSpc>
                <a:spcPct val="150000"/>
              </a:lnSpc>
              <a:spcBef>
                <a:spcPts val="0"/>
              </a:spcBef>
              <a:spcAft>
                <a:spcPts val="0"/>
              </a:spcAft>
              <a:buSzPts val="3000"/>
              <a:buAutoNum type="arabicPeriod"/>
            </a:pPr>
            <a:r>
              <a:rPr lang="en-US" sz="3000" b="1"/>
              <a:t>Data 입력/ 전처리</a:t>
            </a:r>
            <a:r>
              <a:rPr lang="en-US" sz="3000" b="1">
                <a:solidFill>
                  <a:srgbClr val="A61C00"/>
                </a:solidFill>
              </a:rPr>
              <a:t> </a:t>
            </a:r>
            <a:r>
              <a:rPr lang="en-US" sz="3000" b="1"/>
              <a:t>( Train </a:t>
            </a:r>
            <a:r>
              <a:rPr lang="en-US" sz="3000" b="1">
                <a:solidFill>
                  <a:srgbClr val="A61C00"/>
                </a:solidFill>
              </a:rPr>
              <a:t>Data</a:t>
            </a:r>
            <a:r>
              <a:rPr lang="en-US" sz="3000" b="1"/>
              <a:t> : X / Y )</a:t>
            </a:r>
            <a:endParaRPr sz="3000" b="1"/>
          </a:p>
          <a:p>
            <a:pPr marL="457200" lvl="0" indent="-419100" algn="l" rtl="0">
              <a:lnSpc>
                <a:spcPct val="150000"/>
              </a:lnSpc>
              <a:spcBef>
                <a:spcPts val="0"/>
              </a:spcBef>
              <a:spcAft>
                <a:spcPts val="0"/>
              </a:spcAft>
              <a:buSzPts val="3000"/>
              <a:buAutoNum type="arabicPeriod"/>
            </a:pPr>
            <a:r>
              <a:rPr lang="en-US" sz="3000" b="1">
                <a:solidFill>
                  <a:srgbClr val="A61C00"/>
                </a:solidFill>
              </a:rPr>
              <a:t>Cell</a:t>
            </a:r>
            <a:r>
              <a:rPr lang="en-US" sz="3000" b="1"/>
              <a:t> 의 선택</a:t>
            </a:r>
            <a:r>
              <a:rPr lang="en-US" sz="3000" b="1">
                <a:solidFill>
                  <a:srgbClr val="A61C00"/>
                </a:solidFill>
              </a:rPr>
              <a:t> </a:t>
            </a:r>
            <a:endParaRPr sz="3000" b="1"/>
          </a:p>
          <a:p>
            <a:pPr marL="457200" lvl="0" indent="-419100" algn="l" rtl="0">
              <a:lnSpc>
                <a:spcPct val="150000"/>
              </a:lnSpc>
              <a:spcBef>
                <a:spcPts val="0"/>
              </a:spcBef>
              <a:spcAft>
                <a:spcPts val="0"/>
              </a:spcAft>
              <a:buSzPts val="3000"/>
              <a:buAutoNum type="arabicPeriod"/>
            </a:pPr>
            <a:r>
              <a:rPr lang="en-US" sz="3000" b="1"/>
              <a:t>Cell 로 </a:t>
            </a:r>
            <a:r>
              <a:rPr lang="en-US" sz="3000" b="1">
                <a:solidFill>
                  <a:srgbClr val="980000"/>
                </a:solidFill>
              </a:rPr>
              <a:t>구성</a:t>
            </a:r>
            <a:r>
              <a:rPr lang="en-US" sz="3000" b="1"/>
              <a:t>되는 </a:t>
            </a:r>
            <a:r>
              <a:rPr lang="en-US" sz="3000" b="1">
                <a:solidFill>
                  <a:srgbClr val="A61C00"/>
                </a:solidFill>
              </a:rPr>
              <a:t>Model</a:t>
            </a:r>
            <a:endParaRPr sz="3000" b="1"/>
          </a:p>
          <a:p>
            <a:pPr marL="457200" lvl="0" indent="-419100" algn="l" rtl="0">
              <a:lnSpc>
                <a:spcPct val="150000"/>
              </a:lnSpc>
              <a:spcBef>
                <a:spcPts val="0"/>
              </a:spcBef>
              <a:spcAft>
                <a:spcPts val="0"/>
              </a:spcAft>
              <a:buSzPts val="3000"/>
              <a:buAutoNum type="arabicPeriod"/>
            </a:pPr>
            <a:r>
              <a:rPr lang="en-US" sz="3000" b="1">
                <a:solidFill>
                  <a:srgbClr val="A61C00"/>
                </a:solidFill>
              </a:rPr>
              <a:t>Training</a:t>
            </a:r>
            <a:r>
              <a:rPr lang="en-US" sz="3000" b="1"/>
              <a:t> / </a:t>
            </a:r>
            <a:r>
              <a:rPr lang="en-US" sz="3000" b="1">
                <a:solidFill>
                  <a:srgbClr val="A61C00"/>
                </a:solidFill>
              </a:rPr>
              <a:t>Modeling </a:t>
            </a:r>
            <a:r>
              <a:rPr lang="en-US" sz="3000" b="1"/>
              <a:t>/ </a:t>
            </a:r>
            <a:r>
              <a:rPr lang="en-US" sz="3000" b="1">
                <a:solidFill>
                  <a:srgbClr val="A61C00"/>
                </a:solidFill>
              </a:rPr>
              <a:t>Validation</a:t>
            </a:r>
            <a:endParaRPr sz="3000" b="1">
              <a:solidFill>
                <a:srgbClr val="A61C00"/>
              </a:solidFill>
            </a:endParaRPr>
          </a:p>
          <a:p>
            <a:pPr marL="457200" lvl="0" indent="-419100" algn="l" rtl="0">
              <a:lnSpc>
                <a:spcPct val="150000"/>
              </a:lnSpc>
              <a:spcBef>
                <a:spcPts val="0"/>
              </a:spcBef>
              <a:spcAft>
                <a:spcPts val="0"/>
              </a:spcAft>
              <a:buClr>
                <a:srgbClr val="A61C00"/>
              </a:buClr>
              <a:buSzPts val="3000"/>
              <a:buAutoNum type="arabicPeriod"/>
            </a:pPr>
            <a:r>
              <a:rPr lang="en-US" sz="3000" b="1">
                <a:solidFill>
                  <a:srgbClr val="A61C00"/>
                </a:solidFill>
              </a:rPr>
              <a:t>Model 평가</a:t>
            </a:r>
            <a:endParaRPr sz="3000" b="1">
              <a:solidFill>
                <a:srgbClr val="A61C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642" name="Shape 642"/>
        <p:cNvGrpSpPr/>
        <p:nvPr/>
      </p:nvGrpSpPr>
      <p:grpSpPr>
        <a:xfrm>
          <a:off x="0" y="0"/>
          <a:ext cx="0" cy="0"/>
          <a:chOff x="0" y="0"/>
          <a:chExt cx="0" cy="0"/>
        </a:xfrm>
      </p:grpSpPr>
      <p:sp>
        <p:nvSpPr>
          <p:cNvPr id="643" name="Google Shape;643;p104"/>
          <p:cNvSpPr txBox="1"/>
          <p:nvPr/>
        </p:nvSpPr>
        <p:spPr>
          <a:xfrm>
            <a:off x="311700" y="2150850"/>
            <a:ext cx="8520600" cy="841800"/>
          </a:xfrm>
          <a:prstGeom prst="rect">
            <a:avLst/>
          </a:prstGeom>
          <a:noFill/>
          <a:ln>
            <a:noFill/>
          </a:ln>
          <a:effectLst>
            <a:outerShdw blurRad="57150" dist="57150" dir="31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t>Word 2 Vec</a:t>
            </a:r>
            <a:endParaRPr sz="9600" b="1"/>
          </a:p>
          <a:p>
            <a:pPr marL="0" lvl="0" indent="0" algn="ctr" rtl="0">
              <a:spcBef>
                <a:spcPts val="0"/>
              </a:spcBef>
              <a:spcAft>
                <a:spcPts val="0"/>
              </a:spcAft>
              <a:buNone/>
            </a:pPr>
            <a:r>
              <a:rPr lang="en-US" sz="6000" b="1"/>
              <a:t>-기본개념-</a:t>
            </a:r>
            <a:endParaRPr sz="6000"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647" name="Shape 647"/>
        <p:cNvGrpSpPr/>
        <p:nvPr/>
      </p:nvGrpSpPr>
      <p:grpSpPr>
        <a:xfrm>
          <a:off x="0" y="0"/>
          <a:ext cx="0" cy="0"/>
          <a:chOff x="0" y="0"/>
          <a:chExt cx="0" cy="0"/>
        </a:xfrm>
      </p:grpSpPr>
      <p:sp>
        <p:nvSpPr>
          <p:cNvPr id="648" name="Google Shape;648;p10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t>(1 Example / Data) 문장 구성을 활용</a:t>
            </a:r>
            <a:endParaRPr sz="3000" b="1"/>
          </a:p>
        </p:txBody>
      </p:sp>
      <p:pic>
        <p:nvPicPr>
          <p:cNvPr id="649" name="Google Shape;649;p105"/>
          <p:cNvPicPr preferRelativeResize="0"/>
          <p:nvPr/>
        </p:nvPicPr>
        <p:blipFill rotWithShape="1">
          <a:blip r:embed="rId1"/>
          <a:srcRect t="16604"/>
          <a:stretch>
            <a:fillRect/>
          </a:stretch>
        </p:blipFill>
        <p:spPr>
          <a:xfrm>
            <a:off x="598750" y="1186650"/>
            <a:ext cx="7946501" cy="3956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653" name="Shape 653"/>
        <p:cNvGrpSpPr/>
        <p:nvPr/>
      </p:nvGrpSpPr>
      <p:grpSpPr>
        <a:xfrm>
          <a:off x="0" y="0"/>
          <a:ext cx="0" cy="0"/>
          <a:chOff x="0" y="0"/>
          <a:chExt cx="0" cy="0"/>
        </a:xfrm>
      </p:grpSpPr>
      <p:pic>
        <p:nvPicPr>
          <p:cNvPr id="654" name="Google Shape;654;p106"/>
          <p:cNvPicPr preferRelativeResize="0"/>
          <p:nvPr/>
        </p:nvPicPr>
        <p:blipFill>
          <a:blip r:embed="rId1"/>
          <a:stretch>
            <a:fillRect/>
          </a:stretch>
        </p:blipFill>
        <p:spPr>
          <a:xfrm>
            <a:off x="152400" y="152400"/>
            <a:ext cx="8839199" cy="479492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658" name="Shape 658"/>
        <p:cNvGrpSpPr/>
        <p:nvPr/>
      </p:nvGrpSpPr>
      <p:grpSpPr>
        <a:xfrm>
          <a:off x="0" y="0"/>
          <a:ext cx="0" cy="0"/>
          <a:chOff x="0" y="0"/>
          <a:chExt cx="0" cy="0"/>
        </a:xfrm>
      </p:grpSpPr>
      <p:pic>
        <p:nvPicPr>
          <p:cNvPr id="659" name="Google Shape;659;p107"/>
          <p:cNvPicPr preferRelativeResize="0"/>
          <p:nvPr/>
        </p:nvPicPr>
        <p:blipFill rotWithShape="1">
          <a:blip r:embed="rId1"/>
          <a:srcRect r="12648" b="50184"/>
          <a:stretch>
            <a:fillRect/>
          </a:stretch>
        </p:blipFill>
        <p:spPr>
          <a:xfrm>
            <a:off x="228600" y="3326975"/>
            <a:ext cx="8603949" cy="1526600"/>
          </a:xfrm>
          <a:prstGeom prst="rect">
            <a:avLst/>
          </a:prstGeom>
          <a:noFill/>
          <a:ln>
            <a:noFill/>
          </a:ln>
        </p:spPr>
      </p:pic>
      <p:pic>
        <p:nvPicPr>
          <p:cNvPr id="660" name="Google Shape;660;p107"/>
          <p:cNvPicPr preferRelativeResize="0"/>
          <p:nvPr/>
        </p:nvPicPr>
        <p:blipFill rotWithShape="1">
          <a:blip r:embed="rId2"/>
          <a:srcRect t="19087"/>
          <a:stretch>
            <a:fillRect/>
          </a:stretch>
        </p:blipFill>
        <p:spPr>
          <a:xfrm>
            <a:off x="228600" y="317825"/>
            <a:ext cx="7960633" cy="308534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664" name="Shape 664"/>
        <p:cNvGrpSpPr/>
        <p:nvPr/>
      </p:nvGrpSpPr>
      <p:grpSpPr>
        <a:xfrm>
          <a:off x="0" y="0"/>
          <a:ext cx="0" cy="0"/>
          <a:chOff x="0" y="0"/>
          <a:chExt cx="0" cy="0"/>
        </a:xfrm>
      </p:grpSpPr>
      <p:pic>
        <p:nvPicPr>
          <p:cNvPr id="665" name="Google Shape;665;p108"/>
          <p:cNvPicPr preferRelativeResize="0"/>
          <p:nvPr/>
        </p:nvPicPr>
        <p:blipFill>
          <a:blip r:embed="rId1"/>
          <a:stretch>
            <a:fillRect/>
          </a:stretch>
        </p:blipFill>
        <p:spPr>
          <a:xfrm>
            <a:off x="152400" y="873775"/>
            <a:ext cx="8839198" cy="3395950"/>
          </a:xfrm>
          <a:prstGeom prst="rect">
            <a:avLst/>
          </a:prstGeom>
          <a:noFill/>
          <a:ln>
            <a:noFill/>
          </a:ln>
        </p:spPr>
      </p:pic>
      <p:sp>
        <p:nvSpPr>
          <p:cNvPr id="666" name="Google Shape;666;p108"/>
          <p:cNvSpPr txBox="1"/>
          <p:nvPr/>
        </p:nvSpPr>
        <p:spPr>
          <a:xfrm>
            <a:off x="161290" y="4612005"/>
            <a:ext cx="8648700" cy="2559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https://developers.google.com/machine-learning/guides/text-classification/step-3</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670" name="Shape 670"/>
        <p:cNvGrpSpPr/>
        <p:nvPr/>
      </p:nvGrpSpPr>
      <p:grpSpPr>
        <a:xfrm>
          <a:off x="0" y="0"/>
          <a:ext cx="0" cy="0"/>
          <a:chOff x="0" y="0"/>
          <a:chExt cx="0" cy="0"/>
        </a:xfrm>
      </p:grpSpPr>
      <p:sp>
        <p:nvSpPr>
          <p:cNvPr id="671" name="Google Shape;671;p10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Word 2 Vec</a:t>
            </a:r>
            <a:endParaRPr b="1"/>
          </a:p>
        </p:txBody>
      </p:sp>
      <p:sp>
        <p:nvSpPr>
          <p:cNvPr id="672" name="Google Shape;672;p109"/>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rgbClr val="A61C00"/>
                </a:solidFill>
              </a:rPr>
              <a:t>고밀도(100~300차원)</a:t>
            </a:r>
            <a:r>
              <a:rPr lang="en-US" sz="2400">
                <a:solidFill>
                  <a:srgbClr val="A61C00"/>
                </a:solidFill>
              </a:rPr>
              <a:t> </a:t>
            </a:r>
            <a:r>
              <a:rPr lang="en-US" sz="2400" b="1">
                <a:solidFill>
                  <a:srgbClr val="A61C00"/>
                </a:solidFill>
              </a:rPr>
              <a:t>단어벡터</a:t>
            </a:r>
            <a:r>
              <a:rPr lang="en-US" sz="2400">
                <a:solidFill>
                  <a:srgbClr val="A61C00"/>
                </a:solidFill>
              </a:rPr>
              <a:t>공간</a:t>
            </a:r>
            <a:r>
              <a:rPr lang="en-US" sz="2400">
                <a:solidFill>
                  <a:schemeClr val="dk1"/>
                </a:solidFill>
              </a:rPr>
              <a:t>에 </a:t>
            </a:r>
            <a:r>
              <a:rPr lang="en-US" sz="2400" b="1">
                <a:solidFill>
                  <a:schemeClr val="dk1"/>
                </a:solidFill>
              </a:rPr>
              <a:t>단어간 유사도</a:t>
            </a:r>
            <a:endParaRPr sz="2400" b="1">
              <a:solidFill>
                <a:schemeClr val="dk1"/>
              </a:solidFill>
            </a:endParaRPr>
          </a:p>
          <a:p>
            <a:pPr marL="457200" lvl="0" indent="0" algn="l" rtl="0">
              <a:lnSpc>
                <a:spcPct val="150000"/>
              </a:lnSpc>
              <a:spcBef>
                <a:spcPts val="0"/>
              </a:spcBef>
              <a:spcAft>
                <a:spcPts val="0"/>
              </a:spcAft>
              <a:buNone/>
            </a:pPr>
            <a:r>
              <a:rPr lang="en-US" b="1">
                <a:solidFill>
                  <a:schemeClr val="dk1"/>
                </a:solidFill>
              </a:rPr>
              <a:t>(코싸인유사도)</a:t>
            </a:r>
            <a:r>
              <a:rPr lang="en-US" sz="2400">
                <a:solidFill>
                  <a:schemeClr val="dk1"/>
                </a:solidFill>
              </a:rPr>
              <a:t>를 활용하여 </a:t>
            </a:r>
            <a:r>
              <a:rPr lang="en-US" sz="3000" b="1">
                <a:solidFill>
                  <a:srgbClr val="A61C00"/>
                </a:solidFill>
              </a:rPr>
              <a:t>유사한</a:t>
            </a:r>
            <a:r>
              <a:rPr lang="en-US" sz="2400" b="1">
                <a:solidFill>
                  <a:srgbClr val="A61C00"/>
                </a:solidFill>
              </a:rPr>
              <a:t> 문장/ 속성의 Token</a:t>
            </a:r>
            <a:r>
              <a:rPr lang="en-US" sz="2400" b="1">
                <a:solidFill>
                  <a:schemeClr val="dk1"/>
                </a:solidFill>
              </a:rPr>
              <a:t> </a:t>
            </a:r>
            <a:r>
              <a:rPr lang="en-US" sz="2400">
                <a:solidFill>
                  <a:schemeClr val="dk1"/>
                </a:solidFill>
              </a:rPr>
              <a:t>을</a:t>
            </a:r>
            <a:r>
              <a:rPr lang="en-US" sz="2400" b="1">
                <a:solidFill>
                  <a:schemeClr val="dk1"/>
                </a:solidFill>
              </a:rPr>
              <a:t> </a:t>
            </a:r>
            <a:r>
              <a:rPr lang="en-US" sz="3600" b="1">
                <a:solidFill>
                  <a:srgbClr val="A61C00"/>
                </a:solidFill>
              </a:rPr>
              <a:t>같은 벡터공간</a:t>
            </a:r>
            <a:r>
              <a:rPr lang="en-US" sz="3000" b="1">
                <a:solidFill>
                  <a:srgbClr val="A61C00"/>
                </a:solidFill>
              </a:rPr>
              <a:t> (로지스틱 회귀) </a:t>
            </a:r>
            <a:r>
              <a:rPr lang="en-US" sz="2400" b="1">
                <a:solidFill>
                  <a:schemeClr val="dk1"/>
                </a:solidFill>
              </a:rPr>
              <a:t>에 묶는다</a:t>
            </a:r>
            <a:endParaRPr sz="2400" b="1">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Continuous Bag of Word</a:t>
            </a:r>
            <a:endParaRPr sz="2400">
              <a:solidFill>
                <a:schemeClr val="dk1"/>
              </a:solidFill>
            </a:endParaRPr>
          </a:p>
          <a:p>
            <a:pPr marL="457200" lvl="0" indent="-381000" algn="l" rtl="0">
              <a:lnSpc>
                <a:spcPct val="150000"/>
              </a:lnSpc>
              <a:spcBef>
                <a:spcPts val="0"/>
              </a:spcBef>
              <a:spcAft>
                <a:spcPts val="0"/>
              </a:spcAft>
              <a:buClr>
                <a:schemeClr val="dk1"/>
              </a:buClr>
              <a:buSzPts val="2400"/>
              <a:buAutoNum type="arabicPeriod"/>
            </a:pPr>
            <a:r>
              <a:rPr lang="en-US" sz="2400" b="1">
                <a:solidFill>
                  <a:schemeClr val="dk1"/>
                </a:solidFill>
              </a:rPr>
              <a:t>Skip Gram</a:t>
            </a:r>
            <a:endParaRPr sz="2400">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676" name="Shape 676"/>
        <p:cNvGrpSpPr/>
        <p:nvPr/>
      </p:nvGrpSpPr>
      <p:grpSpPr>
        <a:xfrm>
          <a:off x="0" y="0"/>
          <a:ext cx="0" cy="0"/>
          <a:chOff x="0" y="0"/>
          <a:chExt cx="0" cy="0"/>
        </a:xfrm>
      </p:grpSpPr>
      <p:sp>
        <p:nvSpPr>
          <p:cNvPr id="677" name="Google Shape;677;p110"/>
          <p:cNvSpPr txBox="1"/>
          <p:nvPr/>
        </p:nvSpPr>
        <p:spPr>
          <a:xfrm>
            <a:off x="311700" y="2150850"/>
            <a:ext cx="8520600" cy="841800"/>
          </a:xfrm>
          <a:prstGeom prst="rect">
            <a:avLst/>
          </a:prstGeom>
          <a:noFill/>
          <a:ln>
            <a:noFill/>
          </a:ln>
          <a:effectLst>
            <a:outerShdw blurRad="57150" dist="57150" dir="31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a:t>Word 2 Vec</a:t>
            </a:r>
            <a:endParaRPr sz="9600" b="1"/>
          </a:p>
          <a:p>
            <a:pPr marL="0" lvl="0" indent="0" algn="ctr" rtl="0">
              <a:spcBef>
                <a:spcPts val="0"/>
              </a:spcBef>
              <a:spcAft>
                <a:spcPts val="0"/>
              </a:spcAft>
              <a:buNone/>
            </a:pPr>
            <a:r>
              <a:rPr lang="en-US" sz="6000" b="1"/>
              <a:t>-Modeling-</a:t>
            </a:r>
            <a:endParaRPr sz="6000" b="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rgbClr val="FFFFFF"/>
        </a:solidFill>
        <a:ln w="38100" cap="flat" cmpd="sng">
          <a:solidFill>
            <a:srgbClr val="FF0000"/>
          </a:solidFill>
          <a:prstDash val="solid"/>
          <a:round/>
          <a:headEnd type="none" w="sm" len="sm"/>
          <a:tailEnd type="none" w="sm" len="sm"/>
        </a:ln>
        <a:effectLst>
          <a:outerShdw blurRad="57150" dist="200025" dir="2580000" algn="bl" rotWithShape="0">
            <a:srgbClr val="000000">
              <a:alpha val="50000"/>
            </a:srgbClr>
          </a:outerShdw>
        </a:effectLst>
      </a:spPr>
      <a:bodyPr wrap="square" lIns="91425" tIns="91425" rIns="91425" bIns="91425" anchor="t" anchorCtr="0" forceAA="0">
        <a:noAutofit/>
      </a:bodyPr>
      <a:lstStyle>
        <a:defPPr marL="0" lvl="0" indent="0" algn="ctr" rtl="0">
          <a:spcBef>
            <a:spcPts val="0"/>
          </a:spcBef>
          <a:spcAft>
            <a:spcPts val="0"/>
          </a:spcAft>
          <a:buNone/>
          <a:defRPr lang="en-US" sz="2400" b="1"/>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8848</Words>
  <Application>WPS Presentation</Application>
  <PresentationFormat/>
  <Paragraphs>726</Paragraphs>
  <Slides>160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160</vt:i4>
      </vt:variant>
    </vt:vector>
  </HeadingPairs>
  <TitlesOfParts>
    <vt:vector size="174" baseType="lpstr">
      <vt:lpstr>Arial</vt:lpstr>
      <vt:lpstr>SimSun</vt:lpstr>
      <vt:lpstr>Wingdings</vt:lpstr>
      <vt:lpstr>Arial</vt:lpstr>
      <vt:lpstr>DejaVu Sans</vt:lpstr>
      <vt:lpstr>Comic Sans MS</vt:lpstr>
      <vt:lpstr>Gubbi</vt:lpstr>
      <vt:lpstr>Dotum</vt:lpstr>
      <vt:lpstr>BatangChe</vt:lpstr>
      <vt:lpstr>D2Coding</vt:lpstr>
      <vt:lpstr>微软雅黑</vt:lpstr>
      <vt:lpstr>Droid Sans Fallback</vt:lpstr>
      <vt:lpstr>Arial Unicode MS</vt:lpstr>
      <vt:lpstr>Simple Light</vt:lpstr>
      <vt:lpstr>PowerPoint 演示文稿</vt:lpstr>
      <vt:lpstr>PowerPoint 演示文稿</vt:lpstr>
      <vt:lpstr>PowerPoint 演示文稿</vt:lpstr>
      <vt:lpstr>자연어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방문_ 계획이_ 있습니다.</vt:lpstr>
      <vt:lpstr>(Word)</vt:lpstr>
      <vt:lpstr>PowerPoint 演示文稿</vt:lpstr>
      <vt:lpstr>PowerPoint 演示文稿</vt:lpstr>
      <vt:lpstr>(Sentence)</vt:lpstr>
      <vt:lpstr>PowerPoint 演示文稿</vt:lpstr>
      <vt:lpstr>PowerPoint 演示文稿</vt:lpstr>
      <vt:lpstr>PowerPoint 演示文稿</vt:lpstr>
      <vt:lpstr>자연어 작업과정</vt:lpstr>
      <vt:lpstr>자연어 분석</vt:lpstr>
      <vt:lpstr>PowerPoint 演示文稿</vt:lpstr>
      <vt:lpstr>PowerPoint 演示文稿</vt:lpstr>
      <vt:lpstr>PowerPoint 演示文稿</vt:lpstr>
      <vt:lpstr>PowerPoint 演示文稿</vt:lpstr>
      <vt:lpstr>자연어 분석</vt:lpstr>
      <vt:lpstr>PowerPoint 演示文稿</vt:lpstr>
      <vt:lpstr>PowerPoint 演示文稿</vt:lpstr>
      <vt:lpstr>사전 Test</vt:lpstr>
      <vt:lpstr>&gt;&gt;&gt; https://colab.research.google.com/ </vt:lpstr>
      <vt:lpstr>-nltk-</vt:lpstr>
      <vt:lpstr>땅에서 재배하는 농작물...</vt:lpstr>
      <vt:lpstr>PowerPoint 演示文稿</vt:lpstr>
      <vt:lpstr>토큰 (Token)</vt:lpstr>
      <vt:lpstr>Tokenization (영문)</vt:lpstr>
      <vt:lpstr>Tokenization (한글)</vt:lpstr>
      <vt:lpstr>실습자료 다운로드</vt:lpstr>
      <vt:lpstr>Regex</vt:lpstr>
      <vt:lpstr>&gt;&gt;&gt; https://colab.research.google.com/ </vt:lpstr>
      <vt:lpstr>PowerPoint 演示文稿</vt:lpstr>
      <vt:lpstr>Regex 이해 (작업기준)</vt:lpstr>
      <vt:lpstr>Token(word)다듬기</vt:lpstr>
      <vt:lpstr>정규화/속성값 -</vt:lpstr>
      <vt:lpstr>(전처리 작업)</vt:lpstr>
      <vt:lpstr>Stemming - Token의 어근 / 어간  (변하지 않는 기본) </vt:lpstr>
      <vt:lpstr>Tagging - Token의 속성값 추가</vt:lpstr>
      <vt:lpstr>Lemmatization - 표제어 추출  https://wikidocs.net/21707</vt:lpstr>
      <vt:lpstr>&gt;&gt;&gt; https://colab.research.google.com/ </vt:lpstr>
      <vt:lpstr>Stemming / Tagging 의 구조적 한계</vt:lpstr>
      <vt:lpstr>PowerPoint 演示文稿</vt:lpstr>
      <vt:lpstr>-Konlpy-</vt:lpstr>
      <vt:lpstr>Konlpy</vt:lpstr>
      <vt:lpstr>Konlpy</vt:lpstr>
      <vt:lpstr>&gt;&gt;&gt; https://colab.research.google.com/ </vt:lpstr>
      <vt:lpstr>시각화</vt:lpstr>
      <vt:lpstr>-Token, Stemming, Tagging-</vt:lpstr>
      <vt:lpstr>PowerPoint 演示文稿</vt:lpstr>
      <vt:lpstr>&gt;&gt;&gt; https://colab.research.google.com/ </vt:lpstr>
      <vt:lpstr>WordCloud  (시각화)</vt:lpstr>
      <vt:lpstr>PowerPoint 演示文稿</vt:lpstr>
      <vt:lpstr>딥러닝</vt:lpstr>
      <vt:lpstr>PowerPoint 演示文稿</vt:lpstr>
      <vt:lpstr>PowerPoint 演示文稿</vt:lpstr>
      <vt:lpstr>문제 정의하기</vt:lpstr>
      <vt:lpstr>Function</vt:lpstr>
      <vt:lpstr>PowerPoint 演示文稿</vt:lpstr>
      <vt:lpstr>Data 에 최적의 수식(회귀식) 도출</vt:lpstr>
      <vt:lpstr>PowerPoint 演示文稿</vt:lpstr>
      <vt:lpstr>피타고라스 정리에 해당 정수 묶음은?</vt:lpstr>
      <vt:lpstr>PowerPoint 演示文稿</vt:lpstr>
      <vt:lpstr>PowerPoint 演示文稿</vt:lpstr>
      <vt:lpstr>PowerPoint 演示文稿</vt:lpstr>
      <vt:lpstr>PowerPoint 演示文稿</vt:lpstr>
      <vt:lpstr>PowerPoint 演示文稿</vt:lpstr>
      <vt:lpstr>Try / Error</vt:lpstr>
      <vt:lpstr>PowerPoint 演示文稿</vt:lpstr>
      <vt:lpstr>PowerPoint 演示文稿</vt:lpstr>
      <vt:lpstr>PowerPoint 演示文稿</vt:lpstr>
      <vt:lpstr>수식들의 조합</vt:lpstr>
      <vt:lpstr>신경세포</vt:lpstr>
      <vt:lpstr>PowerPoint 演示文稿</vt:lpstr>
      <vt:lpstr>딥러닝으로 구현한 Nural Network</vt:lpstr>
      <vt:lpstr>PowerPoint 演示文稿</vt:lpstr>
      <vt:lpstr>PowerPoint 演示文稿</vt:lpstr>
      <vt:lpstr>PowerPoint 演示文稿</vt:lpstr>
      <vt:lpstr>PowerPoint 演示文稿</vt:lpstr>
      <vt:lpstr>CNN  RNN</vt:lpstr>
      <vt:lpstr>원하는 결론이 잘 나오는 모델 </vt:lpstr>
      <vt:lpstr>PowerPoint 演示文稿</vt:lpstr>
      <vt:lpstr>Model 평가</vt:lpstr>
      <vt:lpstr>PowerPoint 演示文稿</vt:lpstr>
      <vt:lpstr>(1 Example / Data) 문장 구성을 활용</vt:lpstr>
      <vt:lpstr>PowerPoint 演示文稿</vt:lpstr>
      <vt:lpstr>PowerPoint 演示文稿</vt:lpstr>
      <vt:lpstr>PowerPoint 演示文稿</vt:lpstr>
      <vt:lpstr>Word 2 Vec</vt:lpstr>
      <vt:lpstr>PowerPoint 演示文稿</vt:lpstr>
      <vt:lpstr>PowerPoint 演示文稿</vt:lpstr>
      <vt:lpstr>(1 Data)</vt:lpstr>
      <vt:lpstr>(2 Cell) Skip Gram</vt:lpstr>
      <vt:lpstr>(2 Cell) 로지스틱 회귀</vt:lpstr>
      <vt:lpstr>(3 Model)</vt:lpstr>
      <vt:lpstr>(4 Training)</vt:lpstr>
      <vt:lpstr>PowerPoint 演示文稿</vt:lpstr>
      <vt:lpstr>PowerPoint 演示文稿</vt:lpstr>
      <vt:lpstr>Vector </vt:lpstr>
      <vt:lpstr>좌표로써 Vector를 활용</vt:lpstr>
      <vt:lpstr>(4 Simulation) - 01</vt:lpstr>
      <vt:lpstr>(4 Simulation) - 02</vt:lpstr>
      <vt:lpstr>(4 Simulation) - 03</vt:lpstr>
      <vt:lpstr>(4 Simulation) - 04</vt:lpstr>
      <vt:lpstr>(4 Simulation) - 05</vt:lpstr>
      <vt:lpstr>Positive / Negative</vt:lpstr>
      <vt:lpstr>PowerPoint 演示文稿</vt:lpstr>
      <vt:lpstr>(4 Simulation) - 05</vt:lpstr>
      <vt:lpstr>PowerPoint 演示文稿</vt:lpstr>
      <vt:lpstr>pip install --upgrade gensim</vt:lpstr>
      <vt:lpstr>&gt;&gt;&gt; https://colab.research.google.com/ </vt:lpstr>
      <vt:lpstr>   workers=4, iter=100, sg=1)</vt:lpstr>
      <vt:lpstr>TSNE - t-distributed Stochastic Neighbor Embedding</vt:lpstr>
      <vt:lpstr>(5 Model 해석)</vt:lpstr>
      <vt:lpstr>PowerPoint 演示文稿</vt:lpstr>
      <vt:lpstr>문장간 Cosin 유사도를 활용한 추천 시스템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&gt;&gt;&gt; https://colab.research.google.com/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우분투 와 MeCab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momukji</cp:lastModifiedBy>
  <cp:revision>6</cp:revision>
  <dcterms:created xsi:type="dcterms:W3CDTF">2019-09-25T02:27:36Z</dcterms:created>
  <dcterms:modified xsi:type="dcterms:W3CDTF">2019-09-25T02:27:36Z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1033-11.1.0.8865</vt:lpwstr>
  </property>
</Properties>
</file>